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65" r:id="rId5"/>
    <p:sldId id="456" r:id="rId6"/>
    <p:sldId id="294" r:id="rId7"/>
    <p:sldId id="464" r:id="rId8"/>
    <p:sldId id="353" r:id="rId9"/>
    <p:sldId id="344" r:id="rId10"/>
    <p:sldId id="345" r:id="rId11"/>
    <p:sldId id="328" r:id="rId12"/>
    <p:sldId id="346" r:id="rId13"/>
    <p:sldId id="347" r:id="rId14"/>
    <p:sldId id="348" r:id="rId15"/>
    <p:sldId id="349" r:id="rId16"/>
    <p:sldId id="350" r:id="rId17"/>
    <p:sldId id="351" r:id="rId18"/>
    <p:sldId id="352" r:id="rId19"/>
    <p:sldId id="450" r:id="rId20"/>
    <p:sldId id="451" r:id="rId21"/>
    <p:sldId id="338" r:id="rId22"/>
    <p:sldId id="339" r:id="rId23"/>
    <p:sldId id="340" r:id="rId24"/>
    <p:sldId id="341" r:id="rId25"/>
    <p:sldId id="342" r:id="rId26"/>
    <p:sldId id="343" r:id="rId27"/>
    <p:sldId id="280" r:id="rId28"/>
    <p:sldId id="355" r:id="rId29"/>
    <p:sldId id="466" r:id="rId30"/>
    <p:sldId id="467" r:id="rId31"/>
    <p:sldId id="469" r:id="rId32"/>
    <p:sldId id="366" r:id="rId33"/>
    <p:sldId id="468" r:id="rId34"/>
    <p:sldId id="367" r:id="rId35"/>
    <p:sldId id="368" r:id="rId36"/>
    <p:sldId id="4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429"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iah | Love Somebody" userId="3b1a9778-439e-4059-a948-06e27c04c761" providerId="ADAL" clId="{D6B1BA7D-60D6-4838-9541-545E86FC7D98}"/>
    <pc:docChg chg="modSld">
      <pc:chgData name="Jemiah | Love Somebody" userId="3b1a9778-439e-4059-a948-06e27c04c761" providerId="ADAL" clId="{D6B1BA7D-60D6-4838-9541-545E86FC7D98}" dt="2024-05-21T22:11:19.509" v="28" actId="20577"/>
      <pc:docMkLst>
        <pc:docMk/>
      </pc:docMkLst>
      <pc:sldChg chg="modSp mod">
        <pc:chgData name="Jemiah | Love Somebody" userId="3b1a9778-439e-4059-a948-06e27c04c761" providerId="ADAL" clId="{D6B1BA7D-60D6-4838-9541-545E86FC7D98}" dt="2024-05-21T22:11:19.509" v="28" actId="20577"/>
        <pc:sldMkLst>
          <pc:docMk/>
          <pc:sldMk cId="3528306008" sldId="265"/>
        </pc:sldMkLst>
        <pc:spChg chg="mod">
          <ac:chgData name="Jemiah | Love Somebody" userId="3b1a9778-439e-4059-a948-06e27c04c761" providerId="ADAL" clId="{D6B1BA7D-60D6-4838-9541-545E86FC7D98}" dt="2024-05-21T22:11:19.509" v="28" actId="20577"/>
          <ac:spMkLst>
            <pc:docMk/>
            <pc:sldMk cId="3528306008" sldId="265"/>
            <ac:spMk id="10" creationId="{05351FBF-AC57-407C-ADE2-0D04C1EDB8EB}"/>
          </ac:spMkLst>
        </pc:spChg>
      </pc:sldChg>
      <pc:sldChg chg="modSp mod">
        <pc:chgData name="Jemiah | Love Somebody" userId="3b1a9778-439e-4059-a948-06e27c04c761" providerId="ADAL" clId="{D6B1BA7D-60D6-4838-9541-545E86FC7D98}" dt="2024-05-21T22:10:22.416" v="18" actId="1076"/>
        <pc:sldMkLst>
          <pc:docMk/>
          <pc:sldMk cId="1391343252" sldId="470"/>
        </pc:sldMkLst>
        <pc:spChg chg="mod">
          <ac:chgData name="Jemiah | Love Somebody" userId="3b1a9778-439e-4059-a948-06e27c04c761" providerId="ADAL" clId="{D6B1BA7D-60D6-4838-9541-545E86FC7D98}" dt="2024-05-21T22:10:22.416" v="18" actId="1076"/>
          <ac:spMkLst>
            <pc:docMk/>
            <pc:sldMk cId="1391343252" sldId="470"/>
            <ac:spMk id="10" creationId="{573734D2-74AC-97B9-A049-C9ABFD952A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5FCF6-45E4-4BA1-B9EA-159E3CD98B95}" type="datetimeFigureOut">
              <a:rPr lang="en-NZ" smtClean="0"/>
              <a:t>22/05/2024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D4C93-222B-46CC-ACCF-6EA8C55AA1D2}" type="slidenum">
              <a:rPr lang="en-NZ" smtClean="0"/>
              <a:t>‹#›</a:t>
            </a:fld>
            <a:endParaRPr lang="en-NZ"/>
          </a:p>
        </p:txBody>
      </p:sp>
    </p:spTree>
    <p:extLst>
      <p:ext uri="{BB962C8B-B14F-4D97-AF65-F5344CB8AC3E}">
        <p14:creationId xmlns:p14="http://schemas.microsoft.com/office/powerpoint/2010/main" val="260310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NZ" sz="1800" b="1" kern="100" dirty="0">
                <a:effectLst/>
                <a:latin typeface="Calibri" panose="020F0502020204030204" pitchFamily="34" charset="0"/>
                <a:ea typeface="Calibri" panose="020F0502020204030204" pitchFamily="34" charset="0"/>
                <a:cs typeface="Times New Roman" panose="02020603050405020304" pitchFamily="18" charset="0"/>
              </a:rPr>
              <a:t>Facilitators NOTES:</a:t>
            </a:r>
          </a:p>
          <a:p>
            <a:pPr marL="342900" lvl="0" indent="-342900">
              <a:lnSpc>
                <a:spcPct val="107000"/>
              </a:lnSpc>
              <a:buFont typeface="+mj-lt"/>
              <a:buAutoNum type="arabicPeriod"/>
            </a:pPr>
            <a:endParaRPr lang="en-NZ"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NZ" sz="1800" b="1" kern="100" dirty="0">
                <a:effectLst/>
                <a:latin typeface="Calibri" panose="020F0502020204030204" pitchFamily="34" charset="0"/>
                <a:ea typeface="Calibri" panose="020F0502020204030204" pitchFamily="34" charset="0"/>
                <a:cs typeface="Times New Roman" panose="02020603050405020304" pitchFamily="18" charset="0"/>
              </a:rPr>
              <a:t>ICE BREAKER: 2 x Optional Greeting Games.</a:t>
            </a:r>
          </a:p>
          <a:p>
            <a:pPr marL="0" lvl="0" indent="0">
              <a:lnSpc>
                <a:spcPct val="107000"/>
              </a:lnSpc>
              <a:buFont typeface="+mj-lt"/>
              <a:buNone/>
            </a:pPr>
            <a:endParaRPr lang="en-NZ"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NZ" sz="1800" b="1" kern="100" dirty="0">
                <a:effectLst/>
                <a:latin typeface="Calibri" panose="020F0502020204030204" pitchFamily="34" charset="0"/>
                <a:ea typeface="Calibri" panose="020F0502020204030204" pitchFamily="34" charset="0"/>
                <a:cs typeface="Times New Roman" panose="02020603050405020304" pitchFamily="18" charset="0"/>
              </a:rPr>
              <a:t>1. Creepy Game -  </a:t>
            </a:r>
            <a:r>
              <a:rPr lang="en-NZ" sz="1800" b="0" kern="100" dirty="0">
                <a:effectLst/>
                <a:latin typeface="Calibri" panose="020F0502020204030204" pitchFamily="34" charset="0"/>
                <a:ea typeface="Calibri" panose="020F0502020204030204" pitchFamily="34" charset="0"/>
                <a:cs typeface="Times New Roman" panose="02020603050405020304" pitchFamily="18" charset="0"/>
              </a:rPr>
              <a:t>anonymously write down one creepy thing about you that no one knows. (give an example – </a:t>
            </a:r>
            <a:r>
              <a:rPr lang="en-NZ" sz="1800" b="0" kern="100" dirty="0" err="1">
                <a:effectLst/>
                <a:latin typeface="Calibri" panose="020F0502020204030204" pitchFamily="34" charset="0"/>
                <a:ea typeface="Calibri" panose="020F0502020204030204" pitchFamily="34" charset="0"/>
                <a:cs typeface="Times New Roman" panose="02020603050405020304" pitchFamily="18" charset="0"/>
              </a:rPr>
              <a:t>eg</a:t>
            </a:r>
            <a:r>
              <a:rPr lang="en-NZ" sz="1800" b="0" kern="100" dirty="0">
                <a:effectLst/>
                <a:latin typeface="Calibri" panose="020F0502020204030204" pitchFamily="34" charset="0"/>
                <a:ea typeface="Calibri" panose="020F0502020204030204" pitchFamily="34" charset="0"/>
                <a:cs typeface="Times New Roman" panose="02020603050405020304" pitchFamily="18" charset="0"/>
              </a:rPr>
              <a:t> one other school student said they kissed their </a:t>
            </a:r>
            <a:r>
              <a:rPr lang="en-NZ" sz="1800" b="0" kern="100" dirty="0" err="1">
                <a:effectLst/>
                <a:latin typeface="Calibri" panose="020F0502020204030204" pitchFamily="34" charset="0"/>
                <a:ea typeface="Calibri" panose="020F0502020204030204" pitchFamily="34" charset="0"/>
                <a:cs typeface="Times New Roman" panose="02020603050405020304" pitchFamily="18" charset="0"/>
              </a:rPr>
              <a:t>cuzn</a:t>
            </a:r>
            <a:r>
              <a:rPr lang="en-NZ" sz="1800" b="0" kern="1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buFont typeface="+mj-lt"/>
              <a:buNone/>
            </a:pPr>
            <a:r>
              <a:rPr lang="en-NZ" sz="1800" b="0" kern="100" dirty="0">
                <a:effectLst/>
                <a:latin typeface="Calibri" panose="020F0502020204030204" pitchFamily="34" charset="0"/>
                <a:ea typeface="Calibri" panose="020F0502020204030204" pitchFamily="34" charset="0"/>
                <a:cs typeface="Times New Roman" panose="02020603050405020304" pitchFamily="18" charset="0"/>
              </a:rPr>
              <a:t>(props: - Pen &amp; Paper and a prize) </a:t>
            </a:r>
          </a:p>
          <a:p>
            <a:pPr marL="0" lvl="0" indent="0">
              <a:lnSpc>
                <a:spcPct val="107000"/>
              </a:lnSpc>
              <a:buFont typeface="+mj-lt"/>
              <a:buNone/>
            </a:pPr>
            <a:r>
              <a:rPr lang="en-NZ" sz="1800" b="0" kern="100" dirty="0">
                <a:effectLst/>
                <a:latin typeface="Calibri" panose="020F0502020204030204" pitchFamily="34" charset="0"/>
                <a:ea typeface="Calibri" panose="020F0502020204030204" pitchFamily="34" charset="0"/>
                <a:cs typeface="Times New Roman" panose="02020603050405020304" pitchFamily="18" charset="0"/>
              </a:rPr>
              <a:t>YES Collect Paper and Read Out answers– asking class if its creepy or normal.</a:t>
            </a:r>
          </a:p>
          <a:p>
            <a:pPr marL="0" lvl="0" indent="0">
              <a:lnSpc>
                <a:spcPct val="107000"/>
              </a:lnSpc>
              <a:buFont typeface="+mj-lt"/>
              <a:buNone/>
            </a:pPr>
            <a:r>
              <a:rPr lang="en-NZ" sz="1800" b="0" kern="100" dirty="0">
                <a:effectLst/>
                <a:latin typeface="Calibri" panose="020F0502020204030204" pitchFamily="34" charset="0"/>
                <a:ea typeface="Calibri" panose="020F0502020204030204" pitchFamily="34" charset="0"/>
                <a:cs typeface="Times New Roman" panose="02020603050405020304" pitchFamily="18" charset="0"/>
              </a:rPr>
              <a:t>Class votes the most creepiest……when the vote comes down to 1 finalist…..then YES will offer a PRIZE if the anonymous person reveals who they are. </a:t>
            </a:r>
          </a:p>
          <a:p>
            <a:pPr marL="0" lvl="0" indent="0">
              <a:lnSpc>
                <a:spcPct val="107000"/>
              </a:lnSpc>
              <a:buFont typeface="+mj-lt"/>
              <a:buNone/>
            </a:pPr>
            <a:endParaRPr lang="en-NZ"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NZ" sz="1800" b="1" kern="100" dirty="0">
                <a:effectLst/>
                <a:latin typeface="Calibri" panose="020F0502020204030204" pitchFamily="34" charset="0"/>
                <a:ea typeface="Calibri" panose="020F0502020204030204" pitchFamily="34" charset="0"/>
                <a:cs typeface="Times New Roman" panose="02020603050405020304" pitchFamily="18" charset="0"/>
              </a:rPr>
              <a:t>2. Bingo Name game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NZ" dirty="0"/>
              <a:t>Prep up by ensuring you have the A5 Bingo Cards &amp; Pens.</a:t>
            </a:r>
          </a:p>
          <a:p>
            <a:r>
              <a:rPr lang="en-NZ" dirty="0"/>
              <a:t>Students are asked ask other students whether a box relates to them, and the write their name in the box - to walk around and find The 1 Student to tick all the boxes wins.</a:t>
            </a:r>
          </a:p>
          <a:p>
            <a:endParaRPr lang="en-NZ" dirty="0"/>
          </a:p>
        </p:txBody>
      </p:sp>
      <p:sp>
        <p:nvSpPr>
          <p:cNvPr id="4" name="Slide Number Placeholder 3"/>
          <p:cNvSpPr>
            <a:spLocks noGrp="1"/>
          </p:cNvSpPr>
          <p:nvPr>
            <p:ph type="sldNum" sz="quarter" idx="5"/>
          </p:nvPr>
        </p:nvSpPr>
        <p:spPr/>
        <p:txBody>
          <a:bodyPr/>
          <a:lstStyle/>
          <a:p>
            <a:fld id="{4F7D4C93-222B-46CC-ACCF-6EA8C55AA1D2}" type="slidenum">
              <a:rPr lang="en-NZ" smtClean="0"/>
              <a:t>1</a:t>
            </a:fld>
            <a:endParaRPr lang="en-NZ"/>
          </a:p>
        </p:txBody>
      </p:sp>
    </p:spTree>
    <p:extLst>
      <p:ext uri="{BB962C8B-B14F-4D97-AF65-F5344CB8AC3E}">
        <p14:creationId xmlns:p14="http://schemas.microsoft.com/office/powerpoint/2010/main" val="374359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Point 1  - Our IDENTITY – Who do we allow to say who we are? – THE Good Wolf or the BAD Wolf. – 4 Voices  - Who do we hang out with. </a:t>
            </a:r>
          </a:p>
          <a:p>
            <a:r>
              <a:rPr lang="en-NZ" b="1" dirty="0"/>
              <a:t>Point 2  -  </a:t>
            </a:r>
          </a:p>
          <a:p>
            <a:r>
              <a:rPr lang="en-NZ" b="1" dirty="0"/>
              <a:t>PAIN BUCKET ANALOGY – HURT PEOPLE HURT PEOPLE. </a:t>
            </a:r>
          </a:p>
        </p:txBody>
      </p:sp>
      <p:sp>
        <p:nvSpPr>
          <p:cNvPr id="4" name="Slide Number Placeholder 3"/>
          <p:cNvSpPr>
            <a:spLocks noGrp="1"/>
          </p:cNvSpPr>
          <p:nvPr>
            <p:ph type="sldNum" sz="quarter" idx="5"/>
          </p:nvPr>
        </p:nvSpPr>
        <p:spPr/>
        <p:txBody>
          <a:bodyPr/>
          <a:lstStyle/>
          <a:p>
            <a:fld id="{602BBAE6-937E-4F9B-A853-D18F2CB603A7}" type="slidenum">
              <a:rPr lang="en-NZ" smtClean="0"/>
              <a:t>10</a:t>
            </a:fld>
            <a:endParaRPr lang="en-NZ"/>
          </a:p>
        </p:txBody>
      </p:sp>
    </p:spTree>
    <p:extLst>
      <p:ext uri="{BB962C8B-B14F-4D97-AF65-F5344CB8AC3E}">
        <p14:creationId xmlns:p14="http://schemas.microsoft.com/office/powerpoint/2010/main" val="142123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11</a:t>
            </a:fld>
            <a:endParaRPr lang="en-NZ"/>
          </a:p>
        </p:txBody>
      </p:sp>
    </p:spTree>
    <p:extLst>
      <p:ext uri="{BB962C8B-B14F-4D97-AF65-F5344CB8AC3E}">
        <p14:creationId xmlns:p14="http://schemas.microsoft.com/office/powerpoint/2010/main" val="282859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12</a:t>
            </a:fld>
            <a:endParaRPr lang="en-NZ"/>
          </a:p>
        </p:txBody>
      </p:sp>
    </p:spTree>
    <p:extLst>
      <p:ext uri="{BB962C8B-B14F-4D97-AF65-F5344CB8AC3E}">
        <p14:creationId xmlns:p14="http://schemas.microsoft.com/office/powerpoint/2010/main" val="231541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13</a:t>
            </a:fld>
            <a:endParaRPr lang="en-NZ"/>
          </a:p>
        </p:txBody>
      </p:sp>
    </p:spTree>
    <p:extLst>
      <p:ext uri="{BB962C8B-B14F-4D97-AF65-F5344CB8AC3E}">
        <p14:creationId xmlns:p14="http://schemas.microsoft.com/office/powerpoint/2010/main" val="6235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14</a:t>
            </a:fld>
            <a:endParaRPr lang="en-NZ"/>
          </a:p>
        </p:txBody>
      </p:sp>
    </p:spTree>
    <p:extLst>
      <p:ext uri="{BB962C8B-B14F-4D97-AF65-F5344CB8AC3E}">
        <p14:creationId xmlns:p14="http://schemas.microsoft.com/office/powerpoint/2010/main" val="1396812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15</a:t>
            </a:fld>
            <a:endParaRPr lang="en-NZ"/>
          </a:p>
        </p:txBody>
      </p:sp>
    </p:spTree>
    <p:extLst>
      <p:ext uri="{BB962C8B-B14F-4D97-AF65-F5344CB8AC3E}">
        <p14:creationId xmlns:p14="http://schemas.microsoft.com/office/powerpoint/2010/main" val="297531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2400" b="1" dirty="0"/>
          </a:p>
        </p:txBody>
      </p:sp>
      <p:sp>
        <p:nvSpPr>
          <p:cNvPr id="4" name="Slide Number Placeholder 3"/>
          <p:cNvSpPr>
            <a:spLocks noGrp="1"/>
          </p:cNvSpPr>
          <p:nvPr>
            <p:ph type="sldNum" sz="quarter" idx="5"/>
          </p:nvPr>
        </p:nvSpPr>
        <p:spPr/>
        <p:txBody>
          <a:bodyPr/>
          <a:lstStyle/>
          <a:p>
            <a:fld id="{602BBAE6-937E-4F9B-A853-D18F2CB603A7}" type="slidenum">
              <a:rPr lang="en-NZ" smtClean="0"/>
              <a:t>16</a:t>
            </a:fld>
            <a:endParaRPr lang="en-NZ"/>
          </a:p>
        </p:txBody>
      </p:sp>
    </p:spTree>
    <p:extLst>
      <p:ext uri="{BB962C8B-B14F-4D97-AF65-F5344CB8AC3E}">
        <p14:creationId xmlns:p14="http://schemas.microsoft.com/office/powerpoint/2010/main" val="426201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F7D4C93-222B-46CC-ACCF-6EA8C55AA1D2}" type="slidenum">
              <a:rPr lang="en-NZ" smtClean="0"/>
              <a:t>19</a:t>
            </a:fld>
            <a:endParaRPr lang="en-NZ"/>
          </a:p>
        </p:txBody>
      </p:sp>
    </p:spTree>
    <p:extLst>
      <p:ext uri="{BB962C8B-B14F-4D97-AF65-F5344CB8AC3E}">
        <p14:creationId xmlns:p14="http://schemas.microsoft.com/office/powerpoint/2010/main" val="2199288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Start Session 6 HERE</a:t>
            </a:r>
          </a:p>
        </p:txBody>
      </p:sp>
      <p:sp>
        <p:nvSpPr>
          <p:cNvPr id="4" name="Slide Number Placeholder 3"/>
          <p:cNvSpPr>
            <a:spLocks noGrp="1"/>
          </p:cNvSpPr>
          <p:nvPr>
            <p:ph type="sldNum" sz="quarter" idx="5"/>
          </p:nvPr>
        </p:nvSpPr>
        <p:spPr/>
        <p:txBody>
          <a:bodyPr/>
          <a:lstStyle/>
          <a:p>
            <a:fld id="{4F7D4C93-222B-46CC-ACCF-6EA8C55AA1D2}" type="slidenum">
              <a:rPr lang="en-NZ" smtClean="0"/>
              <a:t>20</a:t>
            </a:fld>
            <a:endParaRPr lang="en-NZ"/>
          </a:p>
        </p:txBody>
      </p:sp>
    </p:spTree>
    <p:extLst>
      <p:ext uri="{BB962C8B-B14F-4D97-AF65-F5344CB8AC3E}">
        <p14:creationId xmlns:p14="http://schemas.microsoft.com/office/powerpoint/2010/main" val="1504515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Point 1  - Our IDENTITY – Who do we allow to say who we are? – THE Good Wolf or the BAD Wolf. – 4 Voices  - Who do we hang out with?</a:t>
            </a:r>
          </a:p>
          <a:p>
            <a:r>
              <a:rPr lang="en-NZ" b="1" dirty="0"/>
              <a:t>Point 2  -  PAIN BUCKET ANALOGY – HURT PEOPLE HURT PEOPLE. </a:t>
            </a:r>
          </a:p>
        </p:txBody>
      </p:sp>
      <p:sp>
        <p:nvSpPr>
          <p:cNvPr id="4" name="Slide Number Placeholder 3"/>
          <p:cNvSpPr>
            <a:spLocks noGrp="1"/>
          </p:cNvSpPr>
          <p:nvPr>
            <p:ph type="sldNum" sz="quarter" idx="5"/>
          </p:nvPr>
        </p:nvSpPr>
        <p:spPr/>
        <p:txBody>
          <a:bodyPr/>
          <a:lstStyle/>
          <a:p>
            <a:fld id="{602BBAE6-937E-4F9B-A853-D18F2CB603A7}" type="slidenum">
              <a:rPr lang="en-NZ" smtClean="0"/>
              <a:t>26</a:t>
            </a:fld>
            <a:endParaRPr lang="en-NZ"/>
          </a:p>
        </p:txBody>
      </p:sp>
    </p:spTree>
    <p:extLst>
      <p:ext uri="{BB962C8B-B14F-4D97-AF65-F5344CB8AC3E}">
        <p14:creationId xmlns:p14="http://schemas.microsoft.com/office/powerpoint/2010/main" val="388082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how you go to a gym for physical fitness – you come to FTGF for mental fitness.</a:t>
            </a:r>
            <a:endParaRPr lang="en-NZ" dirty="0"/>
          </a:p>
        </p:txBody>
      </p:sp>
      <p:sp>
        <p:nvSpPr>
          <p:cNvPr id="4" name="Slide Number Placeholder 3"/>
          <p:cNvSpPr>
            <a:spLocks noGrp="1"/>
          </p:cNvSpPr>
          <p:nvPr>
            <p:ph type="sldNum" sz="quarter" idx="5"/>
          </p:nvPr>
        </p:nvSpPr>
        <p:spPr/>
        <p:txBody>
          <a:bodyPr/>
          <a:lstStyle/>
          <a:p>
            <a:fld id="{4F7D4C93-222B-46CC-ACCF-6EA8C55AA1D2}" type="slidenum">
              <a:rPr lang="en-NZ" smtClean="0"/>
              <a:t>2</a:t>
            </a:fld>
            <a:endParaRPr lang="en-NZ"/>
          </a:p>
        </p:txBody>
      </p:sp>
    </p:spTree>
    <p:extLst>
      <p:ext uri="{BB962C8B-B14F-4D97-AF65-F5344CB8AC3E}">
        <p14:creationId xmlns:p14="http://schemas.microsoft.com/office/powerpoint/2010/main" val="3845000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27</a:t>
            </a:fld>
            <a:endParaRPr lang="en-NZ"/>
          </a:p>
        </p:txBody>
      </p:sp>
    </p:spTree>
    <p:extLst>
      <p:ext uri="{BB962C8B-B14F-4D97-AF65-F5344CB8AC3E}">
        <p14:creationId xmlns:p14="http://schemas.microsoft.com/office/powerpoint/2010/main" val="67796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28</a:t>
            </a:fld>
            <a:endParaRPr lang="en-NZ"/>
          </a:p>
        </p:txBody>
      </p:sp>
    </p:spTree>
    <p:extLst>
      <p:ext uri="{BB962C8B-B14F-4D97-AF65-F5344CB8AC3E}">
        <p14:creationId xmlns:p14="http://schemas.microsoft.com/office/powerpoint/2010/main" val="3368137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29</a:t>
            </a:fld>
            <a:endParaRPr lang="en-NZ"/>
          </a:p>
        </p:txBody>
      </p:sp>
    </p:spTree>
    <p:extLst>
      <p:ext uri="{BB962C8B-B14F-4D97-AF65-F5344CB8AC3E}">
        <p14:creationId xmlns:p14="http://schemas.microsoft.com/office/powerpoint/2010/main" val="3653896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602BBAE6-937E-4F9B-A853-D18F2CB603A7}" type="slidenum">
              <a:rPr lang="en-NZ" smtClean="0"/>
              <a:t>30</a:t>
            </a:fld>
            <a:endParaRPr lang="en-NZ"/>
          </a:p>
        </p:txBody>
      </p:sp>
    </p:spTree>
    <p:extLst>
      <p:ext uri="{BB962C8B-B14F-4D97-AF65-F5344CB8AC3E}">
        <p14:creationId xmlns:p14="http://schemas.microsoft.com/office/powerpoint/2010/main" val="3013442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02BBAE6-937E-4F9B-A853-D18F2CB603A7}" type="slidenum">
              <a:rPr lang="en-NZ" smtClean="0"/>
              <a:t>32</a:t>
            </a:fld>
            <a:endParaRPr lang="en-NZ"/>
          </a:p>
        </p:txBody>
      </p:sp>
    </p:spTree>
    <p:extLst>
      <p:ext uri="{BB962C8B-B14F-4D97-AF65-F5344CB8AC3E}">
        <p14:creationId xmlns:p14="http://schemas.microsoft.com/office/powerpoint/2010/main" val="159457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010D-B01F-A0B3-E062-5A045C21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21607-0FC4-F7D0-BA6F-C96B54FD3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5D063-E596-7BA5-B731-50907B13C4DE}"/>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E2F5CF2A-B589-9536-B255-D5B978D2BAD7}"/>
              </a:ext>
            </a:extLst>
          </p:cNvPr>
          <p:cNvSpPr>
            <a:spLocks noGrp="1"/>
          </p:cNvSpPr>
          <p:nvPr>
            <p:ph type="sldNum" sz="quarter" idx="5"/>
          </p:nvPr>
        </p:nvSpPr>
        <p:spPr/>
        <p:txBody>
          <a:bodyPr/>
          <a:lstStyle/>
          <a:p>
            <a:fld id="{4F7D4C93-222B-46CC-ACCF-6EA8C55AA1D2}" type="slidenum">
              <a:rPr lang="en-NZ" smtClean="0"/>
              <a:t>33</a:t>
            </a:fld>
            <a:endParaRPr lang="en-NZ"/>
          </a:p>
        </p:txBody>
      </p:sp>
    </p:spTree>
    <p:extLst>
      <p:ext uri="{BB962C8B-B14F-4D97-AF65-F5344CB8AC3E}">
        <p14:creationId xmlns:p14="http://schemas.microsoft.com/office/powerpoint/2010/main" val="102044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Confidential –(Create a safe place) -  UNLESS its Unsafe, we have a duty of care to refer to professionals if we hear thing that are unsafe for the individual and also others.</a:t>
            </a:r>
            <a:endParaRPr lang="en-NZ" dirty="0"/>
          </a:p>
        </p:txBody>
      </p:sp>
      <p:sp>
        <p:nvSpPr>
          <p:cNvPr id="4" name="Slide Number Placeholder 3"/>
          <p:cNvSpPr>
            <a:spLocks noGrp="1"/>
          </p:cNvSpPr>
          <p:nvPr>
            <p:ph type="sldNum" sz="quarter" idx="5"/>
          </p:nvPr>
        </p:nvSpPr>
        <p:spPr/>
        <p:txBody>
          <a:bodyPr/>
          <a:lstStyle/>
          <a:p>
            <a:fld id="{4F7D4C93-222B-46CC-ACCF-6EA8C55AA1D2}" type="slidenum">
              <a:rPr lang="en-NZ" smtClean="0"/>
              <a:t>3</a:t>
            </a:fld>
            <a:endParaRPr lang="en-NZ"/>
          </a:p>
        </p:txBody>
      </p:sp>
    </p:spTree>
    <p:extLst>
      <p:ext uri="{BB962C8B-B14F-4D97-AF65-F5344CB8AC3E}">
        <p14:creationId xmlns:p14="http://schemas.microsoft.com/office/powerpoint/2010/main" val="411523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9010D-B01F-A0B3-E062-5A045C21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21607-0FC4-F7D0-BA6F-C96B54FD3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5D063-E596-7BA5-B731-50907B13C4DE}"/>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E2F5CF2A-B589-9536-B255-D5B978D2BAD7}"/>
              </a:ext>
            </a:extLst>
          </p:cNvPr>
          <p:cNvSpPr>
            <a:spLocks noGrp="1"/>
          </p:cNvSpPr>
          <p:nvPr>
            <p:ph type="sldNum" sz="quarter" idx="5"/>
          </p:nvPr>
        </p:nvSpPr>
        <p:spPr/>
        <p:txBody>
          <a:bodyPr/>
          <a:lstStyle/>
          <a:p>
            <a:fld id="{4F7D4C93-222B-46CC-ACCF-6EA8C55AA1D2}" type="slidenum">
              <a:rPr lang="en-NZ" smtClean="0"/>
              <a:t>4</a:t>
            </a:fld>
            <a:endParaRPr lang="en-NZ"/>
          </a:p>
        </p:txBody>
      </p:sp>
    </p:spTree>
    <p:extLst>
      <p:ext uri="{BB962C8B-B14F-4D97-AF65-F5344CB8AC3E}">
        <p14:creationId xmlns:p14="http://schemas.microsoft.com/office/powerpoint/2010/main" val="237690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Anyone remember the first time they really felt rejection?</a:t>
            </a:r>
          </a:p>
        </p:txBody>
      </p:sp>
      <p:sp>
        <p:nvSpPr>
          <p:cNvPr id="4" name="Slide Number Placeholder 3"/>
          <p:cNvSpPr>
            <a:spLocks noGrp="1"/>
          </p:cNvSpPr>
          <p:nvPr>
            <p:ph type="sldNum" sz="quarter" idx="5"/>
          </p:nvPr>
        </p:nvSpPr>
        <p:spPr/>
        <p:txBody>
          <a:bodyPr/>
          <a:lstStyle/>
          <a:p>
            <a:fld id="{4F7D4C93-222B-46CC-ACCF-6EA8C55AA1D2}" type="slidenum">
              <a:rPr lang="en-NZ" smtClean="0"/>
              <a:t>5</a:t>
            </a:fld>
            <a:endParaRPr lang="en-NZ"/>
          </a:p>
        </p:txBody>
      </p:sp>
    </p:spTree>
    <p:extLst>
      <p:ext uri="{BB962C8B-B14F-4D97-AF65-F5344CB8AC3E}">
        <p14:creationId xmlns:p14="http://schemas.microsoft.com/office/powerpoint/2010/main" val="171502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https://www.5lovelanguages.com/quizzes/love-language </a:t>
            </a:r>
          </a:p>
        </p:txBody>
      </p:sp>
      <p:sp>
        <p:nvSpPr>
          <p:cNvPr id="4" name="Slide Number Placeholder 3"/>
          <p:cNvSpPr>
            <a:spLocks noGrp="1"/>
          </p:cNvSpPr>
          <p:nvPr>
            <p:ph type="sldNum" sz="quarter" idx="5"/>
          </p:nvPr>
        </p:nvSpPr>
        <p:spPr/>
        <p:txBody>
          <a:bodyPr/>
          <a:lstStyle/>
          <a:p>
            <a:fld id="{602BBAE6-937E-4F9B-A853-D18F2CB603A7}" type="slidenum">
              <a:rPr lang="en-NZ" smtClean="0"/>
              <a:t>6</a:t>
            </a:fld>
            <a:endParaRPr lang="en-NZ"/>
          </a:p>
        </p:txBody>
      </p:sp>
    </p:spTree>
    <p:extLst>
      <p:ext uri="{BB962C8B-B14F-4D97-AF65-F5344CB8AC3E}">
        <p14:creationId xmlns:p14="http://schemas.microsoft.com/office/powerpoint/2010/main" val="38034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https://www.5lovelanguages.com/quizzes/love-language </a:t>
            </a:r>
          </a:p>
        </p:txBody>
      </p:sp>
      <p:sp>
        <p:nvSpPr>
          <p:cNvPr id="4" name="Slide Number Placeholder 3"/>
          <p:cNvSpPr>
            <a:spLocks noGrp="1"/>
          </p:cNvSpPr>
          <p:nvPr>
            <p:ph type="sldNum" sz="quarter" idx="5"/>
          </p:nvPr>
        </p:nvSpPr>
        <p:spPr/>
        <p:txBody>
          <a:bodyPr/>
          <a:lstStyle/>
          <a:p>
            <a:fld id="{602BBAE6-937E-4F9B-A853-D18F2CB603A7}" type="slidenum">
              <a:rPr lang="en-NZ" smtClean="0"/>
              <a:t>7</a:t>
            </a:fld>
            <a:endParaRPr lang="en-NZ"/>
          </a:p>
        </p:txBody>
      </p:sp>
    </p:spTree>
    <p:extLst>
      <p:ext uri="{BB962C8B-B14F-4D97-AF65-F5344CB8AC3E}">
        <p14:creationId xmlns:p14="http://schemas.microsoft.com/office/powerpoint/2010/main" val="10808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Point 1  - Our IDENTITY – Who do we allow to say who we are? – THE Good Wolf or the BAD Wolf. – 4 Voices  - Who do we hang out with. </a:t>
            </a:r>
          </a:p>
          <a:p>
            <a:r>
              <a:rPr lang="en-NZ" b="1" dirty="0"/>
              <a:t>Point 2  -  </a:t>
            </a:r>
          </a:p>
          <a:p>
            <a:r>
              <a:rPr lang="en-NZ" b="1" dirty="0"/>
              <a:t>PAIN BUCKET ANALOGY – HURT PEOPLE HURT PEOPLE. </a:t>
            </a:r>
          </a:p>
        </p:txBody>
      </p:sp>
      <p:sp>
        <p:nvSpPr>
          <p:cNvPr id="4" name="Slide Number Placeholder 3"/>
          <p:cNvSpPr>
            <a:spLocks noGrp="1"/>
          </p:cNvSpPr>
          <p:nvPr>
            <p:ph type="sldNum" sz="quarter" idx="5"/>
          </p:nvPr>
        </p:nvSpPr>
        <p:spPr/>
        <p:txBody>
          <a:bodyPr/>
          <a:lstStyle/>
          <a:p>
            <a:fld id="{602BBAE6-937E-4F9B-A853-D18F2CB603A7}" type="slidenum">
              <a:rPr lang="en-NZ" smtClean="0"/>
              <a:t>8</a:t>
            </a:fld>
            <a:endParaRPr lang="en-NZ"/>
          </a:p>
        </p:txBody>
      </p:sp>
    </p:spTree>
    <p:extLst>
      <p:ext uri="{BB962C8B-B14F-4D97-AF65-F5344CB8AC3E}">
        <p14:creationId xmlns:p14="http://schemas.microsoft.com/office/powerpoint/2010/main" val="322488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Point 1  - Our IDENTITY – Who do we allow to say who we are? – THE Good Wolf or the BAD Wolf. – 4 Voices  - Who do we hang out with. </a:t>
            </a:r>
          </a:p>
          <a:p>
            <a:r>
              <a:rPr lang="en-NZ" b="1" dirty="0"/>
              <a:t>Point 2  -  </a:t>
            </a:r>
          </a:p>
          <a:p>
            <a:r>
              <a:rPr lang="en-NZ" b="1" dirty="0"/>
              <a:t>PAIN BUCKET ANALOGY – HURT PEOPLE HURT PEOPLE. </a:t>
            </a:r>
          </a:p>
        </p:txBody>
      </p:sp>
      <p:sp>
        <p:nvSpPr>
          <p:cNvPr id="4" name="Slide Number Placeholder 3"/>
          <p:cNvSpPr>
            <a:spLocks noGrp="1"/>
          </p:cNvSpPr>
          <p:nvPr>
            <p:ph type="sldNum" sz="quarter" idx="5"/>
          </p:nvPr>
        </p:nvSpPr>
        <p:spPr/>
        <p:txBody>
          <a:bodyPr/>
          <a:lstStyle/>
          <a:p>
            <a:fld id="{602BBAE6-937E-4F9B-A853-D18F2CB603A7}" type="slidenum">
              <a:rPr lang="en-NZ" smtClean="0"/>
              <a:t>9</a:t>
            </a:fld>
            <a:endParaRPr lang="en-NZ"/>
          </a:p>
        </p:txBody>
      </p:sp>
    </p:spTree>
    <p:extLst>
      <p:ext uri="{BB962C8B-B14F-4D97-AF65-F5344CB8AC3E}">
        <p14:creationId xmlns:p14="http://schemas.microsoft.com/office/powerpoint/2010/main" val="1172170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fld id="{9B237094-828F-4507-8763-329969F4092C}" type="datetimeFigureOut">
              <a:rPr lang="en-US" smtClean="0"/>
              <a:t>5/22/2024</a:t>
            </a:fld>
            <a:endParaRPr lang="en-US" dirty="0"/>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fld id="{9B237094-828F-4507-8763-329969F4092C}" type="datetimeFigureOut">
              <a:rPr lang="en-US" smtClean="0"/>
              <a:t>5/22/2024</a:t>
            </a:fld>
            <a:endParaRPr lang="en-US" dirty="0"/>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5/22/2024</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5/22/2024</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endParaRPr lang="en-US" dirty="0"/>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endParaRPr lang="en-US" dirty="0"/>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endParaRPr lang="en-US" dirty="0"/>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fld id="{9B237094-828F-4507-8763-329969F4092C}" type="datetimeFigureOut">
              <a:rPr lang="en-US" smtClean="0"/>
              <a:t>5/22/2024</a:t>
            </a:fld>
            <a:endParaRPr lang="en-US" dirty="0"/>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fld id="{9B237094-828F-4507-8763-329969F4092C}" type="datetimeFigureOut">
              <a:rPr lang="en-US" smtClean="0"/>
              <a:t>5/22/2024</a:t>
            </a:fld>
            <a:endParaRPr lang="en-US" dirty="0"/>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fld id="{9B237094-828F-4507-8763-329969F4092C}" type="datetimeFigureOut">
              <a:rPr lang="en-US" smtClean="0"/>
              <a:t>5/22/2024</a:t>
            </a:fld>
            <a:endParaRPr lang="en-US" dirty="0"/>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37094-828F-4507-8763-329969F4092C}" type="datetimeFigureOut">
              <a:rPr lang="en-US" smtClean="0"/>
              <a:t>5/22/2024</a:t>
            </a:fld>
            <a:endParaRPr lang="en-US" dirty="0"/>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dirty="0"/>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ideo" Target="https://www.youtube.com/embed/5pKt4gaErvU?feature=oembed" TargetMode="External"/><Relationship Id="rId5" Type="http://schemas.openxmlformats.org/officeDocument/2006/relationships/image" Target="../media/image15.jpe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05351FBF-AC57-407C-ADE2-0D04C1EDB8EB}"/>
              </a:ext>
              <a:ext uri="{C183D7F6-B498-43B3-948B-1728B52AA6E4}">
                <adec:decorative xmlns:adec="http://schemas.microsoft.com/office/drawing/2017/decorative" val="1"/>
              </a:ext>
            </a:extLst>
          </p:cNvPr>
          <p:cNvSpPr txBox="1">
            <a:spLocks/>
          </p:cNvSpPr>
          <p:nvPr/>
        </p:nvSpPr>
        <p:spPr>
          <a:xfrm>
            <a:off x="6086534" y="4956720"/>
            <a:ext cx="5063819"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2800" b="1" dirty="0">
                <a:solidFill>
                  <a:schemeClr val="bg1"/>
                </a:solidFill>
              </a:rPr>
              <a:t>KBHS</a:t>
            </a:r>
          </a:p>
          <a:p>
            <a:pPr algn="r">
              <a:lnSpc>
                <a:spcPct val="100000"/>
              </a:lnSpc>
            </a:pPr>
            <a:r>
              <a:rPr lang="en-US" sz="2800" b="1" dirty="0">
                <a:solidFill>
                  <a:schemeClr val="accent3"/>
                </a:solidFill>
              </a:rPr>
              <a:t>Building Resilience</a:t>
            </a:r>
            <a:br>
              <a:rPr lang="en-US" sz="2800" b="1" dirty="0">
                <a:solidFill>
                  <a:schemeClr val="bg1"/>
                </a:solidFill>
              </a:rPr>
            </a:br>
            <a:r>
              <a:rPr lang="en-US" sz="1800" b="1" dirty="0">
                <a:solidFill>
                  <a:schemeClr val="accent3"/>
                </a:solidFill>
              </a:rPr>
              <a:t> </a:t>
            </a:r>
            <a:endParaRPr lang="en-US" sz="1800" b="1" dirty="0">
              <a:solidFill>
                <a:schemeClr val="bg1"/>
              </a:solidFill>
            </a:endParaRPr>
          </a:p>
        </p:txBody>
      </p:sp>
      <p:pic>
        <p:nvPicPr>
          <p:cNvPr id="17" name="Picture 16">
            <a:extLst>
              <a:ext uri="{FF2B5EF4-FFF2-40B4-BE49-F238E27FC236}">
                <a16:creationId xmlns:a16="http://schemas.microsoft.com/office/drawing/2014/main" id="{BD828E51-C4CC-46AB-A41F-0D6E75F19242}"/>
              </a:ext>
            </a:extLst>
          </p:cNvPr>
          <p:cNvPicPr>
            <a:picLocks noChangeAspect="1"/>
          </p:cNvPicPr>
          <p:nvPr/>
        </p:nvPicPr>
        <p:blipFill>
          <a:blip r:embed="rId3"/>
          <a:stretch>
            <a:fillRect/>
          </a:stretch>
        </p:blipFill>
        <p:spPr>
          <a:xfrm>
            <a:off x="381098" y="6030563"/>
            <a:ext cx="1013749" cy="692663"/>
          </a:xfrm>
          <a:prstGeom prst="rect">
            <a:avLst/>
          </a:prstGeom>
        </p:spPr>
      </p:pic>
      <p:pic>
        <p:nvPicPr>
          <p:cNvPr id="21" name="Picture 20">
            <a:extLst>
              <a:ext uri="{FF2B5EF4-FFF2-40B4-BE49-F238E27FC236}">
                <a16:creationId xmlns:a16="http://schemas.microsoft.com/office/drawing/2014/main" id="{2DE91BF9-012B-4917-B520-1F447BE0AA3F}"/>
              </a:ext>
            </a:extLst>
          </p:cNvPr>
          <p:cNvPicPr>
            <a:picLocks noChangeAspect="1"/>
          </p:cNvPicPr>
          <p:nvPr/>
        </p:nvPicPr>
        <p:blipFill>
          <a:blip r:embed="rId4"/>
          <a:stretch>
            <a:fillRect/>
          </a:stretch>
        </p:blipFill>
        <p:spPr>
          <a:xfrm>
            <a:off x="10705979" y="3188776"/>
            <a:ext cx="870136" cy="1361027"/>
          </a:xfrm>
          <a:prstGeom prst="rect">
            <a:avLst/>
          </a:prstGeom>
        </p:spPr>
      </p:pic>
      <p:pic>
        <p:nvPicPr>
          <p:cNvPr id="23" name="Picture 22">
            <a:extLst>
              <a:ext uri="{FF2B5EF4-FFF2-40B4-BE49-F238E27FC236}">
                <a16:creationId xmlns:a16="http://schemas.microsoft.com/office/drawing/2014/main" id="{2CA6DC7D-0911-45FD-93A0-D0F4CB084579}"/>
              </a:ext>
            </a:extLst>
          </p:cNvPr>
          <p:cNvPicPr>
            <a:picLocks noChangeAspect="1"/>
          </p:cNvPicPr>
          <p:nvPr/>
        </p:nvPicPr>
        <p:blipFill>
          <a:blip r:embed="rId5"/>
          <a:stretch>
            <a:fillRect/>
          </a:stretch>
        </p:blipFill>
        <p:spPr>
          <a:xfrm>
            <a:off x="7640664" y="3188776"/>
            <a:ext cx="742939" cy="1361027"/>
          </a:xfrm>
          <a:prstGeom prst="rect">
            <a:avLst/>
          </a:prstGeom>
        </p:spPr>
      </p:pic>
      <p:pic>
        <p:nvPicPr>
          <p:cNvPr id="25" name="Picture 24">
            <a:extLst>
              <a:ext uri="{FF2B5EF4-FFF2-40B4-BE49-F238E27FC236}">
                <a16:creationId xmlns:a16="http://schemas.microsoft.com/office/drawing/2014/main" id="{689E2F46-72B8-4397-B0FF-55CA04CB14B9}"/>
              </a:ext>
            </a:extLst>
          </p:cNvPr>
          <p:cNvPicPr>
            <a:picLocks noChangeAspect="1"/>
          </p:cNvPicPr>
          <p:nvPr/>
        </p:nvPicPr>
        <p:blipFill>
          <a:blip r:embed="rId6"/>
          <a:stretch>
            <a:fillRect/>
          </a:stretch>
        </p:blipFill>
        <p:spPr>
          <a:xfrm>
            <a:off x="8383603" y="3188776"/>
            <a:ext cx="2233602" cy="1361027"/>
          </a:xfrm>
          <a:prstGeom prst="rect">
            <a:avLst/>
          </a:prstGeom>
        </p:spPr>
      </p:pic>
    </p:spTree>
    <p:extLst>
      <p:ext uri="{BB962C8B-B14F-4D97-AF65-F5344CB8AC3E}">
        <p14:creationId xmlns:p14="http://schemas.microsoft.com/office/powerpoint/2010/main" val="352830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7" y="372331"/>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23591" y="2451417"/>
            <a:ext cx="12215589" cy="2998513"/>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Peaceful People experience their emotions on a deep level. But they don’t misplace energy, wishing</a:t>
            </a:r>
          </a:p>
          <a:p>
            <a:pPr marL="228600"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things were different or trying to change other people.</a:t>
            </a:r>
          </a:p>
          <a:p>
            <a:pPr marL="228600"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71500" indent="-34290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 They stay focused on managing their thoughts, feelings, and behaviours.</a:t>
            </a:r>
          </a:p>
          <a:p>
            <a:pPr marL="228600"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Making self-improvements is an excellent start because there is always room for improvement.</a:t>
            </a: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58DEAA2-0705-4E06-91A9-A251BEB5E6FE}"/>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5 of 22 Slides</a:t>
            </a:r>
            <a:r>
              <a:rPr lang="en-NZ" dirty="0"/>
              <a:t> </a:t>
            </a:r>
          </a:p>
        </p:txBody>
      </p:sp>
      <p:sp>
        <p:nvSpPr>
          <p:cNvPr id="2" name="Text Placeholder 6">
            <a:extLst>
              <a:ext uri="{FF2B5EF4-FFF2-40B4-BE49-F238E27FC236}">
                <a16:creationId xmlns:a16="http://schemas.microsoft.com/office/drawing/2014/main" id="{F70D2098-08B3-DBFE-371F-A09830E63584}"/>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40663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45137" y="614618"/>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A2568A-FB57-4A6E-A1B6-8F626BA2614F}"/>
              </a:ext>
            </a:extLst>
          </p:cNvPr>
          <p:cNvSpPr txBox="1"/>
          <p:nvPr/>
        </p:nvSpPr>
        <p:spPr>
          <a:xfrm>
            <a:off x="666750" y="1904577"/>
            <a:ext cx="9879329" cy="830997"/>
          </a:xfrm>
          <a:prstGeom prst="rect">
            <a:avLst/>
          </a:prstGeom>
          <a:noFill/>
        </p:spPr>
        <p:txBody>
          <a:bodyPr wrap="square">
            <a:spAutoFit/>
          </a:bodyPr>
          <a:lstStyle/>
          <a:p>
            <a:r>
              <a:rPr lang="en-US" sz="2400" b="1" i="0" dirty="0">
                <a:solidFill>
                  <a:schemeClr val="accent1"/>
                </a:solidFill>
                <a:effectLst/>
                <a:latin typeface="Gotham-Bold"/>
              </a:rPr>
              <a:t>Here are 10 things mentally prepared people give up to find inner peace.</a:t>
            </a:r>
            <a:r>
              <a:rPr lang="en-US" sz="2400" dirty="0">
                <a:solidFill>
                  <a:schemeClr val="accent1"/>
                </a:solidFill>
              </a:rPr>
              <a:t> </a:t>
            </a:r>
            <a:br>
              <a:rPr lang="en-US" sz="2400" dirty="0">
                <a:solidFill>
                  <a:schemeClr val="accent1"/>
                </a:solidFill>
              </a:rPr>
            </a:br>
            <a:endParaRPr lang="en-NZ" sz="2400" dirty="0">
              <a:solidFill>
                <a:schemeClr val="accent1"/>
              </a:solidFill>
            </a:endParaRPr>
          </a:p>
        </p:txBody>
      </p:sp>
      <p:sp>
        <p:nvSpPr>
          <p:cNvPr id="14" name="TextBox 13">
            <a:extLst>
              <a:ext uri="{FF2B5EF4-FFF2-40B4-BE49-F238E27FC236}">
                <a16:creationId xmlns:a16="http://schemas.microsoft.com/office/drawing/2014/main" id="{BE7DD296-91E2-44AA-A50D-9149A5F164F8}"/>
              </a:ext>
            </a:extLst>
          </p:cNvPr>
          <p:cNvSpPr txBox="1"/>
          <p:nvPr/>
        </p:nvSpPr>
        <p:spPr>
          <a:xfrm>
            <a:off x="486706" y="2604566"/>
            <a:ext cx="11038544" cy="4278094"/>
          </a:xfrm>
          <a:prstGeom prst="rect">
            <a:avLst/>
          </a:prstGeom>
          <a:noFill/>
        </p:spPr>
        <p:txBody>
          <a:bodyPr wrap="square">
            <a:spAutoFit/>
          </a:bodyPr>
          <a:lstStyle/>
          <a:p>
            <a:pPr marL="342900" indent="-342900">
              <a:buAutoNum type="arabicPeriod"/>
            </a:pPr>
            <a:r>
              <a:rPr lang="en-US" b="1" dirty="0">
                <a:solidFill>
                  <a:schemeClr val="accent1"/>
                </a:solidFill>
              </a:rPr>
              <a:t>Engaging with toxic people:</a:t>
            </a:r>
          </a:p>
          <a:p>
            <a:pPr marL="342900" indent="-342900">
              <a:buFont typeface="Arial" panose="020B0604020202020204" pitchFamily="34" charset="0"/>
              <a:buChar char="•"/>
            </a:pPr>
            <a:r>
              <a:rPr lang="en-US" dirty="0"/>
              <a:t>The people we surround ourselves with affect the way we think, feel, and behave. </a:t>
            </a:r>
          </a:p>
          <a:p>
            <a:pPr marL="342900" indent="-342900">
              <a:buFont typeface="Arial" panose="020B0604020202020204" pitchFamily="34" charset="0"/>
              <a:buChar char="•"/>
            </a:pPr>
            <a:r>
              <a:rPr lang="en-US" dirty="0"/>
              <a:t>Engaging with people who lie, gossip, bully, or cheat takes a toll on our well-being. </a:t>
            </a:r>
          </a:p>
          <a:p>
            <a:pPr marL="342900" indent="-342900">
              <a:buFont typeface="Arial" panose="020B0604020202020204" pitchFamily="34" charset="0"/>
              <a:buChar char="•"/>
            </a:pPr>
            <a:r>
              <a:rPr lang="en-US" dirty="0"/>
              <a:t>It is important not to spend all our energy trying to change toxic people. Establish healthy emotional and physical boundaries</a:t>
            </a:r>
          </a:p>
          <a:p>
            <a:pPr marL="342900" indent="-342900">
              <a:buFont typeface="Arial" panose="020B0604020202020204" pitchFamily="34" charset="0"/>
              <a:buChar char="•"/>
            </a:pPr>
            <a:endParaRPr lang="en-US" dirty="0"/>
          </a:p>
          <a:p>
            <a:r>
              <a:rPr lang="en-US" b="1" dirty="0">
                <a:solidFill>
                  <a:schemeClr val="accent1"/>
                </a:solidFill>
              </a:rPr>
              <a:t>2. Excessive self-blame: </a:t>
            </a:r>
          </a:p>
          <a:p>
            <a:endParaRPr lang="en-US" b="1" dirty="0">
              <a:solidFill>
                <a:schemeClr val="accent1"/>
              </a:solidFill>
            </a:endParaRPr>
          </a:p>
          <a:p>
            <a:pPr marL="342900" indent="-342900">
              <a:buFont typeface="Arial" panose="020B0604020202020204" pitchFamily="34" charset="0"/>
              <a:buChar char="•"/>
            </a:pPr>
            <a:r>
              <a:rPr lang="en-US" dirty="0"/>
              <a:t>Thinking everything is 100 percent our fault (whether it's a failed relationship or an accident) will affect the way we see ourselves and the world around us. </a:t>
            </a:r>
          </a:p>
          <a:p>
            <a:pPr marL="342900" indent="-342900">
              <a:buFont typeface="Arial" panose="020B0604020202020204" pitchFamily="34" charset="0"/>
              <a:buChar char="•"/>
            </a:pPr>
            <a:r>
              <a:rPr lang="en-US" dirty="0"/>
              <a:t>We can't always prevent bad things from happening.  We need to take appropriate accountability. </a:t>
            </a:r>
          </a:p>
          <a:p>
            <a:pPr marL="342900" indent="-342900">
              <a:buFont typeface="Arial" panose="020B0604020202020204" pitchFamily="34" charset="0"/>
              <a:buChar char="•"/>
            </a:pPr>
            <a:r>
              <a:rPr lang="en-US" dirty="0"/>
              <a:t>We should recognize others are responsible for their choices, and we should acknowledge factors that are beyond our control-like the state of the economy, the weather, and other people’s  choices</a:t>
            </a:r>
          </a:p>
          <a:p>
            <a:endParaRPr lang="en-US" sz="2000" b="1" dirty="0">
              <a:solidFill>
                <a:schemeClr val="accent1"/>
              </a:solidFill>
            </a:endParaRPr>
          </a:p>
          <a:p>
            <a:pPr marL="342900" indent="-342900">
              <a:buAutoNum type="arabicPeriod"/>
            </a:pPr>
            <a:endParaRPr lang="en-US" dirty="0"/>
          </a:p>
        </p:txBody>
      </p:sp>
      <p:sp>
        <p:nvSpPr>
          <p:cNvPr id="10" name="TextBox 9">
            <a:extLst>
              <a:ext uri="{FF2B5EF4-FFF2-40B4-BE49-F238E27FC236}">
                <a16:creationId xmlns:a16="http://schemas.microsoft.com/office/drawing/2014/main" id="{6DB0324A-4D37-49B4-B43E-E3B28E530110}"/>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6 of 22 Slides</a:t>
            </a:r>
            <a:r>
              <a:rPr lang="en-NZ" dirty="0"/>
              <a:t> </a:t>
            </a:r>
          </a:p>
        </p:txBody>
      </p:sp>
      <p:sp>
        <p:nvSpPr>
          <p:cNvPr id="2" name="Text Placeholder 6">
            <a:extLst>
              <a:ext uri="{FF2B5EF4-FFF2-40B4-BE49-F238E27FC236}">
                <a16:creationId xmlns:a16="http://schemas.microsoft.com/office/drawing/2014/main" id="{90DCD919-4312-EB59-76C3-35AD1DC0C1D5}"/>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4171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 calcmode="lin" valueType="num">
                                      <p:cBhvr additive="base">
                                        <p:cTn id="37"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9" end="9"/>
                                            </p:txEl>
                                          </p:spTgt>
                                        </p:tgtEl>
                                        <p:attrNameLst>
                                          <p:attrName>style.visibility</p:attrName>
                                        </p:attrNameLst>
                                      </p:cBhvr>
                                      <p:to>
                                        <p:strVal val="visible"/>
                                      </p:to>
                                    </p:set>
                                    <p:anim calcmode="lin" valueType="num">
                                      <p:cBhvr additive="base">
                                        <p:cTn id="49"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7" y="372331"/>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E7DD296-91E2-44AA-A50D-9149A5F164F8}"/>
              </a:ext>
            </a:extLst>
          </p:cNvPr>
          <p:cNvSpPr txBox="1"/>
          <p:nvPr/>
        </p:nvSpPr>
        <p:spPr>
          <a:xfrm>
            <a:off x="486706" y="2604566"/>
            <a:ext cx="11038544" cy="4247317"/>
          </a:xfrm>
          <a:prstGeom prst="rect">
            <a:avLst/>
          </a:prstGeom>
          <a:noFill/>
        </p:spPr>
        <p:txBody>
          <a:bodyPr wrap="square">
            <a:spAutoFit/>
          </a:bodyPr>
          <a:lstStyle/>
          <a:p>
            <a:r>
              <a:rPr lang="en-US" b="1" dirty="0">
                <a:solidFill>
                  <a:schemeClr val="accent1"/>
                </a:solidFill>
              </a:rPr>
              <a:t>3. Chasing Happiness:</a:t>
            </a:r>
          </a:p>
          <a:p>
            <a:pPr marL="342900" indent="-342900">
              <a:buFont typeface="Arial" panose="020B0604020202020204" pitchFamily="34" charset="0"/>
              <a:buChar char="•"/>
            </a:pPr>
            <a:r>
              <a:rPr lang="en-US" dirty="0"/>
              <a:t>Thinking we need to be happy all the time will backfire on us. Momentary pleasure is very</a:t>
            </a:r>
          </a:p>
          <a:p>
            <a:r>
              <a:rPr lang="en-US" dirty="0"/>
              <a:t>      different to long-term satisfaction. </a:t>
            </a:r>
          </a:p>
          <a:p>
            <a:pPr marL="285750" indent="-285750">
              <a:buFont typeface="Arial" panose="020B0604020202020204" pitchFamily="34" charset="0"/>
              <a:buChar char="•"/>
            </a:pPr>
            <a:r>
              <a:rPr lang="en-US" dirty="0"/>
              <a:t>Peaceful people are willing to put in the hard work it takes to gain contentment. </a:t>
            </a:r>
          </a:p>
          <a:p>
            <a:pPr marL="285750" indent="-285750">
              <a:buFont typeface="Arial" panose="020B0604020202020204" pitchFamily="34" charset="0"/>
              <a:buChar char="•"/>
            </a:pPr>
            <a:r>
              <a:rPr lang="en-US" dirty="0"/>
              <a:t>They refuse to give in to instant gratification or temporary indulgences. </a:t>
            </a:r>
          </a:p>
          <a:p>
            <a:pPr marL="285750" indent="-285750">
              <a:buFont typeface="Arial" panose="020B0604020202020204" pitchFamily="34" charset="0"/>
              <a:buChar char="•"/>
            </a:pPr>
            <a:r>
              <a:rPr lang="en-US" dirty="0"/>
              <a:t>They look for ways to build a brighter future by creating long-term goals</a:t>
            </a:r>
          </a:p>
          <a:p>
            <a:endParaRPr lang="en-US" dirty="0"/>
          </a:p>
          <a:p>
            <a:r>
              <a:rPr lang="en-US" b="1" dirty="0">
                <a:solidFill>
                  <a:schemeClr val="accent1"/>
                </a:solidFill>
              </a:rPr>
              <a:t>4.  Staying comfortable: </a:t>
            </a:r>
          </a:p>
          <a:p>
            <a:endParaRPr lang="en-US" b="1" dirty="0">
              <a:solidFill>
                <a:schemeClr val="accent1"/>
              </a:solidFill>
            </a:endParaRPr>
          </a:p>
          <a:p>
            <a:pPr marL="342900" indent="-342900">
              <a:buFont typeface="Arial" panose="020B0604020202020204" pitchFamily="34" charset="0"/>
              <a:buChar char="•"/>
            </a:pPr>
            <a:r>
              <a:rPr lang="en-US" dirty="0"/>
              <a:t>It may seem like staying inside our comfort zone is the key to feeling good in life.</a:t>
            </a:r>
          </a:p>
          <a:p>
            <a:pPr marL="342900" indent="-342900">
              <a:buFont typeface="Arial" panose="020B0604020202020204" pitchFamily="34" charset="0"/>
              <a:buChar char="•"/>
            </a:pPr>
            <a:r>
              <a:rPr lang="en-US" dirty="0"/>
              <a:t>But avoiding discomfort always backfires in the end. Peaceful people face their fears, venture</a:t>
            </a:r>
          </a:p>
          <a:p>
            <a:r>
              <a:rPr lang="en-US" dirty="0"/>
              <a:t>      into unknown areas, and test their limits. </a:t>
            </a:r>
          </a:p>
          <a:p>
            <a:pPr marL="342900" indent="-342900">
              <a:buFont typeface="Arial" panose="020B0604020202020204" pitchFamily="34" charset="0"/>
              <a:buChar char="•"/>
            </a:pPr>
            <a:r>
              <a:rPr lang="en-US" dirty="0"/>
              <a:t>They know that being uncomfortable is tolerable and allowing themselves to experience</a:t>
            </a:r>
          </a:p>
          <a:p>
            <a:r>
              <a:rPr lang="en-US" dirty="0"/>
              <a:t>      discomfort is the key to living a better life.</a:t>
            </a:r>
            <a:endParaRPr lang="en-US" sz="2000" b="1" dirty="0">
              <a:solidFill>
                <a:schemeClr val="accent1"/>
              </a:solidFill>
            </a:endParaRPr>
          </a:p>
          <a:p>
            <a:pPr marL="342900" indent="-342900">
              <a:buAutoNum type="arabicPeriod"/>
            </a:pPr>
            <a:endParaRPr lang="en-US" dirty="0"/>
          </a:p>
        </p:txBody>
      </p:sp>
      <p:sp>
        <p:nvSpPr>
          <p:cNvPr id="10" name="TextBox 9">
            <a:extLst>
              <a:ext uri="{FF2B5EF4-FFF2-40B4-BE49-F238E27FC236}">
                <a16:creationId xmlns:a16="http://schemas.microsoft.com/office/drawing/2014/main" id="{E8320005-BEAB-4977-974A-4A9762DCEE67}"/>
              </a:ext>
            </a:extLst>
          </p:cNvPr>
          <p:cNvSpPr txBox="1"/>
          <p:nvPr/>
        </p:nvSpPr>
        <p:spPr>
          <a:xfrm>
            <a:off x="666750" y="1904577"/>
            <a:ext cx="9879329" cy="830997"/>
          </a:xfrm>
          <a:prstGeom prst="rect">
            <a:avLst/>
          </a:prstGeom>
          <a:noFill/>
        </p:spPr>
        <p:txBody>
          <a:bodyPr wrap="square">
            <a:spAutoFit/>
          </a:bodyPr>
          <a:lstStyle/>
          <a:p>
            <a:r>
              <a:rPr lang="en-US" sz="2400" b="1" i="0" dirty="0">
                <a:solidFill>
                  <a:schemeClr val="accent1"/>
                </a:solidFill>
                <a:effectLst/>
                <a:latin typeface="Gotham-Bold"/>
              </a:rPr>
              <a:t>Here are 10 things mentally prepared people give up to find inner peace.</a:t>
            </a:r>
            <a:r>
              <a:rPr lang="en-US" sz="2400" dirty="0">
                <a:solidFill>
                  <a:schemeClr val="accent1"/>
                </a:solidFill>
              </a:rPr>
              <a:t> </a:t>
            </a:r>
            <a:br>
              <a:rPr lang="en-US" sz="2400" dirty="0">
                <a:solidFill>
                  <a:schemeClr val="accent1"/>
                </a:solidFill>
              </a:rPr>
            </a:br>
            <a:endParaRPr lang="en-NZ" sz="2400" dirty="0">
              <a:solidFill>
                <a:schemeClr val="accent1"/>
              </a:solidFill>
            </a:endParaRPr>
          </a:p>
        </p:txBody>
      </p:sp>
      <p:sp>
        <p:nvSpPr>
          <p:cNvPr id="8" name="TextBox 7">
            <a:extLst>
              <a:ext uri="{FF2B5EF4-FFF2-40B4-BE49-F238E27FC236}">
                <a16:creationId xmlns:a16="http://schemas.microsoft.com/office/drawing/2014/main" id="{30B6C010-1771-4B7B-951A-7571D14CF3DA}"/>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7 of 22 Slides</a:t>
            </a:r>
            <a:r>
              <a:rPr lang="en-NZ" dirty="0"/>
              <a:t> </a:t>
            </a:r>
          </a:p>
        </p:txBody>
      </p:sp>
      <p:sp>
        <p:nvSpPr>
          <p:cNvPr id="2" name="Text Placeholder 6">
            <a:extLst>
              <a:ext uri="{FF2B5EF4-FFF2-40B4-BE49-F238E27FC236}">
                <a16:creationId xmlns:a16="http://schemas.microsoft.com/office/drawing/2014/main" id="{2BE11975-BD0D-D8A3-0FCC-F940664F7A6C}"/>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35365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 calcmode="lin" valueType="num">
                                      <p:cBhvr additive="base">
                                        <p:cTn id="2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 calcmode="lin" valueType="num">
                                      <p:cBhvr additive="base">
                                        <p:cTn id="35"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xEl>
                                              <p:pRg st="7" end="7"/>
                                            </p:txEl>
                                          </p:spTgt>
                                        </p:tgtEl>
                                        <p:attrNameLst>
                                          <p:attrName>style.visibility</p:attrName>
                                        </p:attrNameLst>
                                      </p:cBhvr>
                                      <p:to>
                                        <p:strVal val="visible"/>
                                      </p:to>
                                    </p:set>
                                    <p:anim calcmode="lin" valueType="num">
                                      <p:cBhvr additive="base">
                                        <p:cTn id="4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12" end="12"/>
                                            </p:txEl>
                                          </p:spTgt>
                                        </p:tgtEl>
                                        <p:attrNameLst>
                                          <p:attrName>style.visibility</p:attrName>
                                        </p:attrNameLst>
                                      </p:cBhvr>
                                      <p:to>
                                        <p:strVal val="visible"/>
                                      </p:to>
                                    </p:set>
                                    <p:anim calcmode="lin" valueType="num">
                                      <p:cBhvr additive="base">
                                        <p:cTn id="63" dur="500" fill="hold"/>
                                        <p:tgtEl>
                                          <p:spTgt spid="14">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
                                            <p:txEl>
                                              <p:pRg st="13" end="13"/>
                                            </p:txEl>
                                          </p:spTgt>
                                        </p:tgtEl>
                                        <p:attrNameLst>
                                          <p:attrName>style.visibility</p:attrName>
                                        </p:attrNameLst>
                                      </p:cBhvr>
                                      <p:to>
                                        <p:strVal val="visible"/>
                                      </p:to>
                                    </p:set>
                                    <p:anim calcmode="lin" valueType="num">
                                      <p:cBhvr additive="base">
                                        <p:cTn id="67" dur="500" fill="hold"/>
                                        <p:tgtEl>
                                          <p:spTgt spid="14">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7" y="372331"/>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E7DD296-91E2-44AA-A50D-9149A5F164F8}"/>
              </a:ext>
            </a:extLst>
          </p:cNvPr>
          <p:cNvSpPr txBox="1"/>
          <p:nvPr/>
        </p:nvSpPr>
        <p:spPr>
          <a:xfrm>
            <a:off x="486706" y="2604566"/>
            <a:ext cx="11038544" cy="3693319"/>
          </a:xfrm>
          <a:prstGeom prst="rect">
            <a:avLst/>
          </a:prstGeom>
          <a:noFill/>
        </p:spPr>
        <p:txBody>
          <a:bodyPr wrap="square">
            <a:spAutoFit/>
          </a:bodyPr>
          <a:lstStyle/>
          <a:p>
            <a:r>
              <a:rPr lang="en-US" b="1" dirty="0">
                <a:solidFill>
                  <a:schemeClr val="accent1"/>
                </a:solidFill>
              </a:rPr>
              <a:t>5.  The Victim Mentality:</a:t>
            </a:r>
          </a:p>
          <a:p>
            <a:pPr marL="342900" indent="-342900">
              <a:buFont typeface="Arial" panose="020B0604020202020204" pitchFamily="34" charset="0"/>
              <a:buChar char="•"/>
            </a:pPr>
            <a:r>
              <a:rPr lang="en-US" dirty="0"/>
              <a:t>Thinking the world and the people in it are out to get us will prevent us from being our best. In fact, if we blame all of our problems on external circumstances, we'll never take responsibility for our own lives.</a:t>
            </a:r>
          </a:p>
          <a:p>
            <a:pPr marL="342900" indent="-342900">
              <a:buFont typeface="Arial" panose="020B0604020202020204" pitchFamily="34" charset="0"/>
              <a:buChar char="•"/>
            </a:pPr>
            <a:r>
              <a:rPr lang="en-US" dirty="0"/>
              <a:t> Peacefully strong people acknowledge their choices, even in the face of tragic circumstances. </a:t>
            </a:r>
          </a:p>
          <a:p>
            <a:pPr marL="342900" indent="-342900">
              <a:buFont typeface="Arial" panose="020B0604020202020204" pitchFamily="34" charset="0"/>
              <a:buChar char="•"/>
            </a:pPr>
            <a:r>
              <a:rPr lang="en-US" dirty="0"/>
              <a:t>They focus on the things they can control, and they refuse to waste their time hosting pity parties.</a:t>
            </a:r>
          </a:p>
          <a:p>
            <a:endParaRPr lang="en-US" dirty="0"/>
          </a:p>
          <a:p>
            <a:r>
              <a:rPr lang="en-US" b="1" dirty="0">
                <a:solidFill>
                  <a:schemeClr val="accent1"/>
                </a:solidFill>
              </a:rPr>
              <a:t>6.   Trying to Impress people: </a:t>
            </a:r>
          </a:p>
          <a:p>
            <a:endParaRPr lang="en-US" b="1" dirty="0">
              <a:solidFill>
                <a:schemeClr val="accent1"/>
              </a:solidFill>
            </a:endParaRPr>
          </a:p>
          <a:p>
            <a:pPr marL="342900" indent="-342900">
              <a:buFont typeface="Arial" panose="020B0604020202020204" pitchFamily="34" charset="0"/>
              <a:buChar char="•"/>
            </a:pPr>
            <a:r>
              <a:rPr lang="en-US" dirty="0"/>
              <a:t>We could waste a lot of our lives trying to make people like us. Depending on admiration from others gives them power over us.</a:t>
            </a:r>
          </a:p>
          <a:p>
            <a:pPr marL="342900" indent="-342900">
              <a:buFont typeface="Arial" panose="020B0604020202020204" pitchFamily="34" charset="0"/>
              <a:buChar char="•"/>
            </a:pPr>
            <a:r>
              <a:rPr lang="en-US" dirty="0"/>
              <a:t>Peaceful people are comfortable in their own skin. They don't waste their time worrying about whether other people approve of their choices. </a:t>
            </a:r>
          </a:p>
          <a:p>
            <a:pPr marL="342900" indent="-342900">
              <a:buFont typeface="Arial" panose="020B0604020202020204" pitchFamily="34" charset="0"/>
              <a:buChar char="•"/>
            </a:pPr>
            <a:r>
              <a:rPr lang="en-US" dirty="0"/>
              <a:t>Instead, they focus on living according to their values.</a:t>
            </a:r>
          </a:p>
        </p:txBody>
      </p:sp>
      <p:sp>
        <p:nvSpPr>
          <p:cNvPr id="10" name="TextBox 9">
            <a:extLst>
              <a:ext uri="{FF2B5EF4-FFF2-40B4-BE49-F238E27FC236}">
                <a16:creationId xmlns:a16="http://schemas.microsoft.com/office/drawing/2014/main" id="{3952BC26-C2A7-4CDE-AF7C-49BC73FB8752}"/>
              </a:ext>
            </a:extLst>
          </p:cNvPr>
          <p:cNvSpPr txBox="1"/>
          <p:nvPr/>
        </p:nvSpPr>
        <p:spPr>
          <a:xfrm>
            <a:off x="666750" y="1904577"/>
            <a:ext cx="9879329" cy="830997"/>
          </a:xfrm>
          <a:prstGeom prst="rect">
            <a:avLst/>
          </a:prstGeom>
          <a:noFill/>
        </p:spPr>
        <p:txBody>
          <a:bodyPr wrap="square">
            <a:spAutoFit/>
          </a:bodyPr>
          <a:lstStyle/>
          <a:p>
            <a:r>
              <a:rPr lang="en-US" sz="2400" b="1" i="0" dirty="0">
                <a:solidFill>
                  <a:schemeClr val="accent1"/>
                </a:solidFill>
                <a:effectLst/>
                <a:latin typeface="Gotham-Bold"/>
              </a:rPr>
              <a:t>Here are 10 things mentally prepared people give up to find inner peace.</a:t>
            </a:r>
            <a:r>
              <a:rPr lang="en-US" sz="2400" dirty="0">
                <a:solidFill>
                  <a:schemeClr val="accent1"/>
                </a:solidFill>
              </a:rPr>
              <a:t> </a:t>
            </a:r>
            <a:br>
              <a:rPr lang="en-US" sz="2400" dirty="0">
                <a:solidFill>
                  <a:schemeClr val="accent1"/>
                </a:solidFill>
              </a:rPr>
            </a:br>
            <a:endParaRPr lang="en-NZ" sz="2400" dirty="0">
              <a:solidFill>
                <a:schemeClr val="accent1"/>
              </a:solidFill>
            </a:endParaRPr>
          </a:p>
        </p:txBody>
      </p:sp>
      <p:sp>
        <p:nvSpPr>
          <p:cNvPr id="8" name="TextBox 7">
            <a:extLst>
              <a:ext uri="{FF2B5EF4-FFF2-40B4-BE49-F238E27FC236}">
                <a16:creationId xmlns:a16="http://schemas.microsoft.com/office/drawing/2014/main" id="{D5FDB83D-881C-4EA2-841D-2E416EBF998C}"/>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8 of 22 Slides</a:t>
            </a:r>
            <a:r>
              <a:rPr lang="en-NZ" dirty="0"/>
              <a:t> </a:t>
            </a:r>
          </a:p>
        </p:txBody>
      </p:sp>
      <p:sp>
        <p:nvSpPr>
          <p:cNvPr id="2" name="Text Placeholder 6">
            <a:extLst>
              <a:ext uri="{FF2B5EF4-FFF2-40B4-BE49-F238E27FC236}">
                <a16:creationId xmlns:a16="http://schemas.microsoft.com/office/drawing/2014/main" id="{F7307F5F-F3F1-728E-97E7-DB948BA5E631}"/>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38787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 calcmode="lin" valueType="num">
                                      <p:cBhvr additive="base">
                                        <p:cTn id="37"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9" end="9"/>
                                            </p:txEl>
                                          </p:spTgt>
                                        </p:tgtEl>
                                        <p:attrNameLst>
                                          <p:attrName>style.visibility</p:attrName>
                                        </p:attrNameLst>
                                      </p:cBhvr>
                                      <p:to>
                                        <p:strVal val="visible"/>
                                      </p:to>
                                    </p:set>
                                    <p:anim calcmode="lin" valueType="num">
                                      <p:cBhvr additive="base">
                                        <p:cTn id="49"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7" y="372331"/>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E7DD296-91E2-44AA-A50D-9149A5F164F8}"/>
              </a:ext>
            </a:extLst>
          </p:cNvPr>
          <p:cNvSpPr txBox="1"/>
          <p:nvPr/>
        </p:nvSpPr>
        <p:spPr>
          <a:xfrm>
            <a:off x="486706" y="2604566"/>
            <a:ext cx="11038544" cy="3693319"/>
          </a:xfrm>
          <a:prstGeom prst="rect">
            <a:avLst/>
          </a:prstGeom>
          <a:noFill/>
        </p:spPr>
        <p:txBody>
          <a:bodyPr wrap="square">
            <a:spAutoFit/>
          </a:bodyPr>
          <a:lstStyle/>
          <a:p>
            <a:r>
              <a:rPr lang="en-US" b="1" dirty="0">
                <a:solidFill>
                  <a:schemeClr val="accent1"/>
                </a:solidFill>
              </a:rPr>
              <a:t>7. The Pursuit of Perfection:</a:t>
            </a:r>
          </a:p>
          <a:p>
            <a:pPr marL="285750" indent="-285750">
              <a:buFont typeface="Arial" panose="020B0604020202020204" pitchFamily="34" charset="0"/>
              <a:buChar char="•"/>
            </a:pPr>
            <a:r>
              <a:rPr lang="en-US" dirty="0"/>
              <a:t>Striving for excellence is healthy. But insisting on perfection is a recipe for heartache and failure. </a:t>
            </a:r>
          </a:p>
          <a:p>
            <a:pPr marL="285750" indent="-285750">
              <a:buFont typeface="Arial" panose="020B0604020202020204" pitchFamily="34" charset="0"/>
              <a:buChar char="•"/>
            </a:pPr>
            <a:r>
              <a:rPr lang="en-US" dirty="0"/>
              <a:t>You'll never feel good enough if you set the bar impossibly high. </a:t>
            </a:r>
          </a:p>
          <a:p>
            <a:pPr marL="285750" indent="-285750">
              <a:buFont typeface="Arial" panose="020B0604020202020204" pitchFamily="34" charset="0"/>
              <a:buChar char="•"/>
            </a:pPr>
            <a:r>
              <a:rPr lang="en-US" dirty="0"/>
              <a:t>Peaceful people accept that they're going to fail and make mistakes. </a:t>
            </a:r>
          </a:p>
          <a:p>
            <a:pPr marL="285750" indent="-285750">
              <a:buFont typeface="Arial" panose="020B0604020202020204" pitchFamily="34" charset="0"/>
              <a:buChar char="•"/>
            </a:pPr>
            <a:r>
              <a:rPr lang="en-US" dirty="0"/>
              <a:t>They are able to acknowledge their flaws and weaknesses and position themselves to learn from their mistakes</a:t>
            </a:r>
          </a:p>
          <a:p>
            <a:endParaRPr lang="en-US" dirty="0"/>
          </a:p>
          <a:p>
            <a:r>
              <a:rPr lang="en-US" b="1" dirty="0">
                <a:solidFill>
                  <a:schemeClr val="accent1"/>
                </a:solidFill>
              </a:rPr>
              <a:t>8. Grudges:</a:t>
            </a:r>
          </a:p>
          <a:p>
            <a:pPr marL="342900" indent="-342900">
              <a:buFont typeface="Arial" panose="020B0604020202020204" pitchFamily="34" charset="0"/>
              <a:buChar char="•"/>
            </a:pPr>
            <a:r>
              <a:rPr lang="en-US" dirty="0"/>
              <a:t>We may think holding onto a grudge somehow punishes someone else. But, in reality, clinging</a:t>
            </a:r>
          </a:p>
          <a:p>
            <a:r>
              <a:rPr lang="en-US" dirty="0"/>
              <a:t>       to anger and hatred only reduces our lives. </a:t>
            </a:r>
          </a:p>
          <a:p>
            <a:pPr marL="285750" indent="-285750">
              <a:buFont typeface="Arial" panose="020B0604020202020204" pitchFamily="34" charset="0"/>
              <a:buChar char="•"/>
            </a:pPr>
            <a:r>
              <a:rPr lang="en-US" dirty="0"/>
              <a:t> Peaceful people let go of grudges so they can focus their energy on more worthwhile causes.</a:t>
            </a:r>
          </a:p>
          <a:p>
            <a:pPr marL="342900" indent="-342900">
              <a:buFont typeface="Arial" panose="020B0604020202020204" pitchFamily="34" charset="0"/>
              <a:buChar char="•"/>
            </a:pPr>
            <a:r>
              <a:rPr lang="en-US" dirty="0"/>
              <a:t>That doesn't mean they allow themselves to be abused by people, however. It just means they</a:t>
            </a:r>
          </a:p>
          <a:p>
            <a:r>
              <a:rPr lang="en-US" dirty="0"/>
              <a:t>      don't allow pent-up resentment to overtake their lives.</a:t>
            </a:r>
          </a:p>
        </p:txBody>
      </p:sp>
      <p:sp>
        <p:nvSpPr>
          <p:cNvPr id="10" name="TextBox 9">
            <a:extLst>
              <a:ext uri="{FF2B5EF4-FFF2-40B4-BE49-F238E27FC236}">
                <a16:creationId xmlns:a16="http://schemas.microsoft.com/office/drawing/2014/main" id="{B986DA1D-CDEA-4C6E-9779-EBEF522A0E2B}"/>
              </a:ext>
            </a:extLst>
          </p:cNvPr>
          <p:cNvSpPr txBox="1"/>
          <p:nvPr/>
        </p:nvSpPr>
        <p:spPr>
          <a:xfrm>
            <a:off x="666750" y="1904577"/>
            <a:ext cx="9879329" cy="830997"/>
          </a:xfrm>
          <a:prstGeom prst="rect">
            <a:avLst/>
          </a:prstGeom>
          <a:noFill/>
        </p:spPr>
        <p:txBody>
          <a:bodyPr wrap="square">
            <a:spAutoFit/>
          </a:bodyPr>
          <a:lstStyle/>
          <a:p>
            <a:r>
              <a:rPr lang="en-US" sz="2400" b="1" i="0" dirty="0">
                <a:solidFill>
                  <a:schemeClr val="accent1"/>
                </a:solidFill>
                <a:effectLst/>
                <a:latin typeface="Gotham-Bold"/>
              </a:rPr>
              <a:t>Here are 10 things mentally prepared people give up to find inner peace.</a:t>
            </a:r>
            <a:r>
              <a:rPr lang="en-US" sz="2400" dirty="0">
                <a:solidFill>
                  <a:schemeClr val="accent1"/>
                </a:solidFill>
              </a:rPr>
              <a:t> </a:t>
            </a:r>
            <a:br>
              <a:rPr lang="en-US" sz="2400" dirty="0">
                <a:solidFill>
                  <a:schemeClr val="accent1"/>
                </a:solidFill>
              </a:rPr>
            </a:br>
            <a:endParaRPr lang="en-NZ" sz="2400" dirty="0">
              <a:solidFill>
                <a:schemeClr val="accent1"/>
              </a:solidFill>
            </a:endParaRPr>
          </a:p>
        </p:txBody>
      </p:sp>
      <p:sp>
        <p:nvSpPr>
          <p:cNvPr id="8" name="TextBox 7">
            <a:extLst>
              <a:ext uri="{FF2B5EF4-FFF2-40B4-BE49-F238E27FC236}">
                <a16:creationId xmlns:a16="http://schemas.microsoft.com/office/drawing/2014/main" id="{23AE6CC6-67DE-4E03-A20A-87BBDF096BAE}"/>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9 of 22 Slides</a:t>
            </a:r>
            <a:r>
              <a:rPr lang="en-NZ" dirty="0"/>
              <a:t> </a:t>
            </a:r>
          </a:p>
        </p:txBody>
      </p:sp>
      <p:sp>
        <p:nvSpPr>
          <p:cNvPr id="2" name="Text Placeholder 6">
            <a:extLst>
              <a:ext uri="{FF2B5EF4-FFF2-40B4-BE49-F238E27FC236}">
                <a16:creationId xmlns:a16="http://schemas.microsoft.com/office/drawing/2014/main" id="{B01C5D71-80DF-8561-7A74-593D06D4E806}"/>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7051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 calcmode="lin" valueType="num">
                                      <p:cBhvr additive="base">
                                        <p:cTn id="43"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 calcmode="lin" valueType="num">
                                      <p:cBhvr additive="base">
                                        <p:cTn id="4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9" end="9"/>
                                            </p:txEl>
                                          </p:spTgt>
                                        </p:tgtEl>
                                        <p:attrNameLst>
                                          <p:attrName>style.visibility</p:attrName>
                                        </p:attrNameLst>
                                      </p:cBhvr>
                                      <p:to>
                                        <p:strVal val="visible"/>
                                      </p:to>
                                    </p:set>
                                    <p:anim calcmode="lin" valueType="num">
                                      <p:cBhvr additive="base">
                                        <p:cTn id="5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xEl>
                                              <p:pRg st="10" end="10"/>
                                            </p:txEl>
                                          </p:spTgt>
                                        </p:tgtEl>
                                        <p:attrNameLst>
                                          <p:attrName>style.visibility</p:attrName>
                                        </p:attrNameLst>
                                      </p:cBhvr>
                                      <p:to>
                                        <p:strVal val="visible"/>
                                      </p:to>
                                    </p:set>
                                    <p:anim calcmode="lin" valueType="num">
                                      <p:cBhvr additive="base">
                                        <p:cTn id="59"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
                                            <p:txEl>
                                              <p:pRg st="11" end="11"/>
                                            </p:txEl>
                                          </p:spTgt>
                                        </p:tgtEl>
                                        <p:attrNameLst>
                                          <p:attrName>style.visibility</p:attrName>
                                        </p:attrNameLst>
                                      </p:cBhvr>
                                      <p:to>
                                        <p:strVal val="visible"/>
                                      </p:to>
                                    </p:set>
                                    <p:anim calcmode="lin" valueType="num">
                                      <p:cBhvr additive="base">
                                        <p:cTn id="63"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7" y="372331"/>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E7DD296-91E2-44AA-A50D-9149A5F164F8}"/>
              </a:ext>
            </a:extLst>
          </p:cNvPr>
          <p:cNvSpPr txBox="1"/>
          <p:nvPr/>
        </p:nvSpPr>
        <p:spPr>
          <a:xfrm>
            <a:off x="486706" y="2523286"/>
            <a:ext cx="11038544" cy="3693319"/>
          </a:xfrm>
          <a:prstGeom prst="rect">
            <a:avLst/>
          </a:prstGeom>
          <a:noFill/>
        </p:spPr>
        <p:txBody>
          <a:bodyPr wrap="square">
            <a:spAutoFit/>
          </a:bodyPr>
          <a:lstStyle/>
          <a:p>
            <a:r>
              <a:rPr lang="en-US" b="1" dirty="0">
                <a:solidFill>
                  <a:schemeClr val="accent1"/>
                </a:solidFill>
              </a:rPr>
              <a:t>9. The quest for material things:</a:t>
            </a:r>
          </a:p>
          <a:p>
            <a:pPr marL="285750" indent="-285750">
              <a:buFont typeface="Arial" panose="020B0604020202020204" pitchFamily="34" charset="0"/>
              <a:buChar char="•"/>
            </a:pPr>
            <a:r>
              <a:rPr lang="en-US" dirty="0"/>
              <a:t>No matter how much money we make, a bigger house, a nicer car, or more expensive clothing won't give you peace of mind.</a:t>
            </a:r>
          </a:p>
          <a:p>
            <a:pPr marL="285750" indent="-285750">
              <a:buFont typeface="Arial" panose="020B0604020202020204" pitchFamily="34" charset="0"/>
              <a:buChar char="•"/>
            </a:pPr>
            <a:r>
              <a:rPr lang="en-US" dirty="0"/>
              <a:t>Expecting material possessions to satisfy our needs will leave us sorely disappointed.</a:t>
            </a:r>
          </a:p>
          <a:p>
            <a:pPr marL="285750" indent="-285750">
              <a:buFont typeface="Arial" panose="020B0604020202020204" pitchFamily="34" charset="0"/>
              <a:buChar char="•"/>
            </a:pPr>
            <a:r>
              <a:rPr lang="en-US" dirty="0"/>
              <a:t>Peaceful people aren't necessarily minimalists, however. They can enjoy nice things. But they</a:t>
            </a:r>
          </a:p>
          <a:p>
            <a:r>
              <a:rPr lang="en-US" dirty="0"/>
              <a:t>     don't expect their material possessions to give them joy and contentment</a:t>
            </a:r>
          </a:p>
          <a:p>
            <a:endParaRPr lang="en-US" dirty="0"/>
          </a:p>
          <a:p>
            <a:r>
              <a:rPr lang="en-US" b="1" dirty="0">
                <a:solidFill>
                  <a:schemeClr val="accent1"/>
                </a:solidFill>
              </a:rPr>
              <a:t>10. Complete self-reliance:</a:t>
            </a:r>
          </a:p>
          <a:p>
            <a:pPr marL="285750" indent="-285750">
              <a:buFont typeface="Arial" panose="020B0604020202020204" pitchFamily="34" charset="0"/>
              <a:buChar char="•"/>
            </a:pPr>
            <a:r>
              <a:rPr lang="en-US" dirty="0"/>
              <a:t>Thinking we can do everything on our own is about acting tough-not being strong. There will be times when asking for help is important.  </a:t>
            </a:r>
          </a:p>
          <a:p>
            <a:pPr marL="285750" indent="-285750">
              <a:buFont typeface="Arial" panose="020B0604020202020204" pitchFamily="34" charset="0"/>
              <a:buChar char="•"/>
            </a:pPr>
            <a:r>
              <a:rPr lang="en-US" dirty="0"/>
              <a:t>Peaceful people aren't afraid to admit when they need help. Whether they rely on a higher power, ask for professional help, or lean on a friend during a time in need, they gain strength from others. </a:t>
            </a:r>
          </a:p>
          <a:p>
            <a:pPr marL="285750" indent="-285750">
              <a:buFont typeface="Arial" panose="020B0604020202020204" pitchFamily="34" charset="0"/>
              <a:buChar char="•"/>
            </a:pPr>
            <a:r>
              <a:rPr lang="en-US" dirty="0"/>
              <a:t>Knowing they don't have to have all the answers gives them a renewed sense of inner peace.</a:t>
            </a:r>
          </a:p>
        </p:txBody>
      </p:sp>
      <p:sp>
        <p:nvSpPr>
          <p:cNvPr id="10" name="TextBox 9">
            <a:extLst>
              <a:ext uri="{FF2B5EF4-FFF2-40B4-BE49-F238E27FC236}">
                <a16:creationId xmlns:a16="http://schemas.microsoft.com/office/drawing/2014/main" id="{7DE9CD39-1CD1-42C3-B252-BDBF899CC6BE}"/>
              </a:ext>
            </a:extLst>
          </p:cNvPr>
          <p:cNvSpPr txBox="1"/>
          <p:nvPr/>
        </p:nvSpPr>
        <p:spPr>
          <a:xfrm>
            <a:off x="666750" y="1904577"/>
            <a:ext cx="9879329" cy="830997"/>
          </a:xfrm>
          <a:prstGeom prst="rect">
            <a:avLst/>
          </a:prstGeom>
          <a:noFill/>
        </p:spPr>
        <p:txBody>
          <a:bodyPr wrap="square">
            <a:spAutoFit/>
          </a:bodyPr>
          <a:lstStyle/>
          <a:p>
            <a:r>
              <a:rPr lang="en-US" sz="2400" b="1" i="0" dirty="0">
                <a:solidFill>
                  <a:schemeClr val="accent1"/>
                </a:solidFill>
                <a:effectLst/>
                <a:latin typeface="Gotham-Bold"/>
              </a:rPr>
              <a:t>Here are 10 things mentally prepared people give up to find inner peace.</a:t>
            </a:r>
            <a:r>
              <a:rPr lang="en-US" sz="2400" dirty="0">
                <a:solidFill>
                  <a:schemeClr val="accent1"/>
                </a:solidFill>
              </a:rPr>
              <a:t> </a:t>
            </a:r>
            <a:br>
              <a:rPr lang="en-US" sz="2400" dirty="0">
                <a:solidFill>
                  <a:schemeClr val="accent1"/>
                </a:solidFill>
              </a:rPr>
            </a:br>
            <a:endParaRPr lang="en-NZ" sz="2400" dirty="0">
              <a:solidFill>
                <a:schemeClr val="accent1"/>
              </a:solidFill>
            </a:endParaRPr>
          </a:p>
        </p:txBody>
      </p:sp>
      <p:sp>
        <p:nvSpPr>
          <p:cNvPr id="8" name="TextBox 7">
            <a:extLst>
              <a:ext uri="{FF2B5EF4-FFF2-40B4-BE49-F238E27FC236}">
                <a16:creationId xmlns:a16="http://schemas.microsoft.com/office/drawing/2014/main" id="{1FDBF2E6-2A0F-48FC-B99A-C7D24A35CB41}"/>
              </a:ext>
            </a:extLst>
          </p:cNvPr>
          <p:cNvSpPr txBox="1"/>
          <p:nvPr/>
        </p:nvSpPr>
        <p:spPr>
          <a:xfrm>
            <a:off x="9282415" y="6335301"/>
            <a:ext cx="2285626" cy="369332"/>
          </a:xfrm>
          <a:prstGeom prst="rect">
            <a:avLst/>
          </a:prstGeom>
          <a:noFill/>
        </p:spPr>
        <p:txBody>
          <a:bodyPr wrap="none" rtlCol="0">
            <a:spAutoFit/>
          </a:bodyPr>
          <a:lstStyle/>
          <a:p>
            <a:r>
              <a:rPr lang="en-NZ" sz="1200" b="1" dirty="0"/>
              <a:t>Session Five:  10 of 22 Slides</a:t>
            </a:r>
            <a:r>
              <a:rPr lang="en-NZ" dirty="0"/>
              <a:t> </a:t>
            </a:r>
          </a:p>
        </p:txBody>
      </p:sp>
      <p:sp>
        <p:nvSpPr>
          <p:cNvPr id="2" name="Text Placeholder 6">
            <a:extLst>
              <a:ext uri="{FF2B5EF4-FFF2-40B4-BE49-F238E27FC236}">
                <a16:creationId xmlns:a16="http://schemas.microsoft.com/office/drawing/2014/main" id="{33D8A882-A406-7FFA-BA56-C3B06B37F67E}"/>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409191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 calcmode="lin" valueType="num">
                                      <p:cBhvr additive="base">
                                        <p:cTn id="2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xEl>
                                              <p:pRg st="7" end="7"/>
                                            </p:txEl>
                                          </p:spTgt>
                                        </p:tgtEl>
                                        <p:attrNameLst>
                                          <p:attrName>style.visibility</p:attrName>
                                        </p:attrNameLst>
                                      </p:cBhvr>
                                      <p:to>
                                        <p:strVal val="visible"/>
                                      </p:to>
                                    </p:set>
                                    <p:anim calcmode="lin" valueType="num">
                                      <p:cBhvr additive="base">
                                        <p:cTn id="4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 calcmode="lin" valueType="num">
                                      <p:cBhvr additive="base">
                                        <p:cTn id="4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9" end="9"/>
                                            </p:txEl>
                                          </p:spTgt>
                                        </p:tgtEl>
                                        <p:attrNameLst>
                                          <p:attrName>style.visibility</p:attrName>
                                        </p:attrNameLst>
                                      </p:cBhvr>
                                      <p:to>
                                        <p:strVal val="visible"/>
                                      </p:to>
                                    </p:set>
                                    <p:anim calcmode="lin" valueType="num">
                                      <p:cBhvr additive="base">
                                        <p:cTn id="5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21B9AD8-D3DF-4396-85A6-03D9234FBBA2}"/>
              </a:ext>
            </a:extLst>
          </p:cNvPr>
          <p:cNvSpPr/>
          <p:nvPr/>
        </p:nvSpPr>
        <p:spPr>
          <a:xfrm>
            <a:off x="-23590" y="1290438"/>
            <a:ext cx="12215589" cy="1138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pic>
        <p:nvPicPr>
          <p:cNvPr id="65" name="Picture 64">
            <a:extLst>
              <a:ext uri="{FF2B5EF4-FFF2-40B4-BE49-F238E27FC236}">
                <a16:creationId xmlns:a16="http://schemas.microsoft.com/office/drawing/2014/main" id="{BB113E90-65F9-45A7-A2D5-562D4FA9C022}"/>
              </a:ext>
            </a:extLst>
          </p:cNvPr>
          <p:cNvPicPr>
            <a:picLocks noChangeAspect="1"/>
          </p:cNvPicPr>
          <p:nvPr/>
        </p:nvPicPr>
        <p:blipFill rotWithShape="1">
          <a:blip r:embed="rId3"/>
          <a:srcRect l="24435" t="29583" r="24444" b="46301"/>
          <a:stretch/>
        </p:blipFill>
        <p:spPr>
          <a:xfrm>
            <a:off x="-23589" y="26517"/>
            <a:ext cx="12215589" cy="1920636"/>
          </a:xfrm>
          <a:prstGeom prst="rect">
            <a:avLst/>
          </a:prstGeom>
        </p:spPr>
      </p:pic>
      <p:sp>
        <p:nvSpPr>
          <p:cNvPr id="32" name="TextBox 31">
            <a:extLst>
              <a:ext uri="{FF2B5EF4-FFF2-40B4-BE49-F238E27FC236}">
                <a16:creationId xmlns:a16="http://schemas.microsoft.com/office/drawing/2014/main" id="{4B323500-AD42-4765-B88A-90FC9FB763E3}"/>
              </a:ext>
            </a:extLst>
          </p:cNvPr>
          <p:cNvSpPr txBox="1"/>
          <p:nvPr/>
        </p:nvSpPr>
        <p:spPr>
          <a:xfrm>
            <a:off x="3018760" y="282292"/>
            <a:ext cx="5525774" cy="646331"/>
          </a:xfrm>
          <a:prstGeom prst="rect">
            <a:avLst/>
          </a:prstGeom>
          <a:noFill/>
        </p:spPr>
        <p:txBody>
          <a:bodyPr wrap="square" rtlCol="0">
            <a:spAutoFit/>
          </a:bodyPr>
          <a:lstStyle/>
          <a:p>
            <a:r>
              <a:rPr lang="en-NZ" sz="3600" b="1" dirty="0">
                <a:solidFill>
                  <a:schemeClr val="bg1"/>
                </a:solidFill>
              </a:rPr>
              <a:t>UNPACKING REJECTION</a:t>
            </a:r>
          </a:p>
        </p:txBody>
      </p:sp>
      <p:sp>
        <p:nvSpPr>
          <p:cNvPr id="13" name="TextBox 12">
            <a:extLst>
              <a:ext uri="{FF2B5EF4-FFF2-40B4-BE49-F238E27FC236}">
                <a16:creationId xmlns:a16="http://schemas.microsoft.com/office/drawing/2014/main" id="{1C97A704-FAD3-4D48-B66B-9201A6A454F1}"/>
              </a:ext>
            </a:extLst>
          </p:cNvPr>
          <p:cNvSpPr txBox="1"/>
          <p:nvPr/>
        </p:nvSpPr>
        <p:spPr>
          <a:xfrm>
            <a:off x="2596392" y="928623"/>
            <a:ext cx="6165908" cy="369332"/>
          </a:xfrm>
          <a:prstGeom prst="rect">
            <a:avLst/>
          </a:prstGeom>
          <a:noFill/>
        </p:spPr>
        <p:txBody>
          <a:bodyPr wrap="square">
            <a:spAutoFit/>
          </a:bodyPr>
          <a:lstStyle/>
          <a:p>
            <a:pPr algn="ctr"/>
            <a:r>
              <a:rPr lang="en-NZ" b="1" dirty="0">
                <a:solidFill>
                  <a:schemeClr val="bg1"/>
                </a:solidFill>
              </a:rPr>
              <a:t>COUNTER TRAITS</a:t>
            </a:r>
            <a:endParaRPr lang="en-NZ" sz="1800" b="1" dirty="0">
              <a:solidFill>
                <a:schemeClr val="bg1"/>
              </a:solidFill>
            </a:endParaRPr>
          </a:p>
        </p:txBody>
      </p:sp>
      <p:pic>
        <p:nvPicPr>
          <p:cNvPr id="16" name="Picture 15">
            <a:extLst>
              <a:ext uri="{FF2B5EF4-FFF2-40B4-BE49-F238E27FC236}">
                <a16:creationId xmlns:a16="http://schemas.microsoft.com/office/drawing/2014/main" id="{C2640DB9-BCAD-4E4A-9D2B-3D5B277CCA4E}"/>
              </a:ext>
            </a:extLst>
          </p:cNvPr>
          <p:cNvPicPr>
            <a:picLocks noChangeAspect="1"/>
          </p:cNvPicPr>
          <p:nvPr/>
        </p:nvPicPr>
        <p:blipFill rotWithShape="1">
          <a:blip r:embed="rId4"/>
          <a:srcRect l="31864" t="40674" r="38668" b="11474"/>
          <a:stretch/>
        </p:blipFill>
        <p:spPr>
          <a:xfrm>
            <a:off x="796398" y="2084862"/>
            <a:ext cx="4989867" cy="4404402"/>
          </a:xfrm>
          <a:prstGeom prst="rect">
            <a:avLst/>
          </a:prstGeom>
        </p:spPr>
      </p:pic>
      <p:sp>
        <p:nvSpPr>
          <p:cNvPr id="17" name="Content Placeholder 38">
            <a:extLst>
              <a:ext uri="{FF2B5EF4-FFF2-40B4-BE49-F238E27FC236}">
                <a16:creationId xmlns:a16="http://schemas.microsoft.com/office/drawing/2014/main" id="{9BF23AA4-EBCF-414D-A79F-435698073F97}"/>
              </a:ext>
            </a:extLst>
          </p:cNvPr>
          <p:cNvSpPr txBox="1">
            <a:spLocks/>
          </p:cNvSpPr>
          <p:nvPr/>
        </p:nvSpPr>
        <p:spPr>
          <a:xfrm>
            <a:off x="796398" y="3789846"/>
            <a:ext cx="1196191" cy="49495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NZ" sz="2000" dirty="0">
                <a:solidFill>
                  <a:srgbClr val="FF0000"/>
                </a:solidFill>
              </a:rPr>
              <a:t>AROHA</a:t>
            </a:r>
          </a:p>
        </p:txBody>
      </p:sp>
      <p:pic>
        <p:nvPicPr>
          <p:cNvPr id="6" name="Graphic 5" descr="Checkmark with solid fill">
            <a:extLst>
              <a:ext uri="{FF2B5EF4-FFF2-40B4-BE49-F238E27FC236}">
                <a16:creationId xmlns:a16="http://schemas.microsoft.com/office/drawing/2014/main" id="{64BAC087-B1D6-76F8-A781-D6A6B9DAF0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1647" y="2265182"/>
            <a:ext cx="325575" cy="562007"/>
          </a:xfrm>
          <a:prstGeom prst="rect">
            <a:avLst/>
          </a:prstGeom>
        </p:spPr>
      </p:pic>
      <p:pic>
        <p:nvPicPr>
          <p:cNvPr id="7" name="Graphic 6" descr="Checkmark with solid fill">
            <a:extLst>
              <a:ext uri="{FF2B5EF4-FFF2-40B4-BE49-F238E27FC236}">
                <a16:creationId xmlns:a16="http://schemas.microsoft.com/office/drawing/2014/main" id="{5D37CD0B-BAE4-42FA-456E-3CFA1BC587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610" y="3616033"/>
            <a:ext cx="325575" cy="562007"/>
          </a:xfrm>
          <a:prstGeom prst="rect">
            <a:avLst/>
          </a:prstGeom>
        </p:spPr>
      </p:pic>
      <p:sp>
        <p:nvSpPr>
          <p:cNvPr id="8" name="Right Brace 7">
            <a:extLst>
              <a:ext uri="{FF2B5EF4-FFF2-40B4-BE49-F238E27FC236}">
                <a16:creationId xmlns:a16="http://schemas.microsoft.com/office/drawing/2014/main" id="{104729F8-6331-7E98-0E98-363E0B943231}"/>
              </a:ext>
            </a:extLst>
          </p:cNvPr>
          <p:cNvSpPr/>
          <p:nvPr/>
        </p:nvSpPr>
        <p:spPr>
          <a:xfrm>
            <a:off x="6180921" y="3391328"/>
            <a:ext cx="536029" cy="181129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ln w="57150">
                <a:solidFill>
                  <a:schemeClr val="tx1"/>
                </a:solidFill>
              </a:ln>
              <a:solidFill>
                <a:srgbClr val="FF0000"/>
              </a:solidFill>
            </a:endParaRPr>
          </a:p>
        </p:txBody>
      </p:sp>
      <p:sp>
        <p:nvSpPr>
          <p:cNvPr id="9" name="TextBox 8">
            <a:extLst>
              <a:ext uri="{FF2B5EF4-FFF2-40B4-BE49-F238E27FC236}">
                <a16:creationId xmlns:a16="http://schemas.microsoft.com/office/drawing/2014/main" id="{7ED7982B-434E-F346-EC5C-0D90228A8324}"/>
              </a:ext>
            </a:extLst>
          </p:cNvPr>
          <p:cNvSpPr txBox="1"/>
          <p:nvPr/>
        </p:nvSpPr>
        <p:spPr>
          <a:xfrm>
            <a:off x="7018918" y="3632962"/>
            <a:ext cx="5173081" cy="1569660"/>
          </a:xfrm>
          <a:prstGeom prst="rect">
            <a:avLst/>
          </a:prstGeom>
          <a:noFill/>
        </p:spPr>
        <p:txBody>
          <a:bodyPr wrap="square" rtlCol="0">
            <a:spAutoFit/>
          </a:bodyPr>
          <a:lstStyle/>
          <a:p>
            <a:r>
              <a:rPr lang="en-US" sz="3200" b="1" dirty="0">
                <a:solidFill>
                  <a:schemeClr val="accent1">
                    <a:lumMod val="75000"/>
                  </a:schemeClr>
                </a:solidFill>
              </a:rPr>
              <a:t>Remaining Traits we be covered in sessions ahead. </a:t>
            </a:r>
            <a:endParaRPr lang="en-NZ" sz="3200" b="1" dirty="0">
              <a:solidFill>
                <a:schemeClr val="accent1">
                  <a:lumMod val="75000"/>
                </a:schemeClr>
              </a:solidFill>
            </a:endParaRPr>
          </a:p>
        </p:txBody>
      </p:sp>
      <p:pic>
        <p:nvPicPr>
          <p:cNvPr id="2" name="Graphic 1" descr="Checkmark with solid fill">
            <a:extLst>
              <a:ext uri="{FF2B5EF4-FFF2-40B4-BE49-F238E27FC236}">
                <a16:creationId xmlns:a16="http://schemas.microsoft.com/office/drawing/2014/main" id="{D1A9C628-5341-CF69-4A48-ADEBB1903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7919" y="2638306"/>
            <a:ext cx="325575" cy="562007"/>
          </a:xfrm>
          <a:prstGeom prst="rect">
            <a:avLst/>
          </a:prstGeom>
        </p:spPr>
      </p:pic>
      <p:sp>
        <p:nvSpPr>
          <p:cNvPr id="3" name="Text Placeholder 6">
            <a:extLst>
              <a:ext uri="{FF2B5EF4-FFF2-40B4-BE49-F238E27FC236}">
                <a16:creationId xmlns:a16="http://schemas.microsoft.com/office/drawing/2014/main" id="{8BB8C458-5F23-FA26-7EC2-F55E4CB30316}"/>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9505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05351FBF-AC57-407C-ADE2-0D04C1EDB8EB}"/>
              </a:ext>
              <a:ext uri="{C183D7F6-B498-43B3-948B-1728B52AA6E4}">
                <adec:decorative xmlns:adec="http://schemas.microsoft.com/office/drawing/2017/decorative" val="1"/>
              </a:ext>
            </a:extLst>
          </p:cNvPr>
          <p:cNvSpPr txBox="1">
            <a:spLocks/>
          </p:cNvSpPr>
          <p:nvPr/>
        </p:nvSpPr>
        <p:spPr>
          <a:xfrm>
            <a:off x="2722548" y="3642048"/>
            <a:ext cx="5063819"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2800" b="1" dirty="0">
                <a:solidFill>
                  <a:schemeClr val="bg1"/>
                </a:solidFill>
              </a:rPr>
              <a:t>SESSION FIVE – PART 2: </a:t>
            </a:r>
          </a:p>
          <a:p>
            <a:pPr algn="r">
              <a:lnSpc>
                <a:spcPct val="100000"/>
              </a:lnSpc>
            </a:pPr>
            <a:r>
              <a:rPr lang="en-US" sz="2800" b="1" dirty="0">
                <a:solidFill>
                  <a:schemeClr val="accent3"/>
                </a:solidFill>
              </a:rPr>
              <a:t>Building Resilience</a:t>
            </a:r>
            <a:br>
              <a:rPr lang="en-US" sz="2800" b="1" dirty="0">
                <a:solidFill>
                  <a:schemeClr val="bg1"/>
                </a:solidFill>
              </a:rPr>
            </a:br>
            <a:r>
              <a:rPr lang="en-US" sz="1800" b="1" dirty="0">
                <a:solidFill>
                  <a:schemeClr val="accent3"/>
                </a:solidFill>
              </a:rPr>
              <a:t> </a:t>
            </a:r>
            <a:endParaRPr lang="en-US" sz="1800" b="1" dirty="0">
              <a:solidFill>
                <a:schemeClr val="bg1"/>
              </a:solidFill>
            </a:endParaRPr>
          </a:p>
        </p:txBody>
      </p:sp>
      <p:pic>
        <p:nvPicPr>
          <p:cNvPr id="17" name="Picture 16">
            <a:extLst>
              <a:ext uri="{FF2B5EF4-FFF2-40B4-BE49-F238E27FC236}">
                <a16:creationId xmlns:a16="http://schemas.microsoft.com/office/drawing/2014/main" id="{BD828E51-C4CC-46AB-A41F-0D6E75F19242}"/>
              </a:ext>
            </a:extLst>
          </p:cNvPr>
          <p:cNvPicPr>
            <a:picLocks noChangeAspect="1"/>
          </p:cNvPicPr>
          <p:nvPr/>
        </p:nvPicPr>
        <p:blipFill>
          <a:blip r:embed="rId2"/>
          <a:stretch>
            <a:fillRect/>
          </a:stretch>
        </p:blipFill>
        <p:spPr>
          <a:xfrm>
            <a:off x="381098" y="6030563"/>
            <a:ext cx="1013749" cy="692663"/>
          </a:xfrm>
          <a:prstGeom prst="rect">
            <a:avLst/>
          </a:prstGeom>
        </p:spPr>
      </p:pic>
      <p:pic>
        <p:nvPicPr>
          <p:cNvPr id="21" name="Picture 20">
            <a:extLst>
              <a:ext uri="{FF2B5EF4-FFF2-40B4-BE49-F238E27FC236}">
                <a16:creationId xmlns:a16="http://schemas.microsoft.com/office/drawing/2014/main" id="{2DE91BF9-012B-4917-B520-1F447BE0AA3F}"/>
              </a:ext>
            </a:extLst>
          </p:cNvPr>
          <p:cNvPicPr>
            <a:picLocks noChangeAspect="1"/>
          </p:cNvPicPr>
          <p:nvPr/>
        </p:nvPicPr>
        <p:blipFill>
          <a:blip r:embed="rId3"/>
          <a:stretch>
            <a:fillRect/>
          </a:stretch>
        </p:blipFill>
        <p:spPr>
          <a:xfrm>
            <a:off x="6805098" y="1661979"/>
            <a:ext cx="870136" cy="1361027"/>
          </a:xfrm>
          <a:prstGeom prst="rect">
            <a:avLst/>
          </a:prstGeom>
        </p:spPr>
      </p:pic>
      <p:pic>
        <p:nvPicPr>
          <p:cNvPr id="23" name="Picture 22">
            <a:extLst>
              <a:ext uri="{FF2B5EF4-FFF2-40B4-BE49-F238E27FC236}">
                <a16:creationId xmlns:a16="http://schemas.microsoft.com/office/drawing/2014/main" id="{2CA6DC7D-0911-45FD-93A0-D0F4CB084579}"/>
              </a:ext>
            </a:extLst>
          </p:cNvPr>
          <p:cNvPicPr>
            <a:picLocks noChangeAspect="1"/>
          </p:cNvPicPr>
          <p:nvPr/>
        </p:nvPicPr>
        <p:blipFill>
          <a:blip r:embed="rId4"/>
          <a:stretch>
            <a:fillRect/>
          </a:stretch>
        </p:blipFill>
        <p:spPr>
          <a:xfrm>
            <a:off x="3739783" y="1661979"/>
            <a:ext cx="742939" cy="1361027"/>
          </a:xfrm>
          <a:prstGeom prst="rect">
            <a:avLst/>
          </a:prstGeom>
        </p:spPr>
      </p:pic>
      <p:pic>
        <p:nvPicPr>
          <p:cNvPr id="25" name="Picture 24">
            <a:extLst>
              <a:ext uri="{FF2B5EF4-FFF2-40B4-BE49-F238E27FC236}">
                <a16:creationId xmlns:a16="http://schemas.microsoft.com/office/drawing/2014/main" id="{689E2F46-72B8-4397-B0FF-55CA04CB14B9}"/>
              </a:ext>
            </a:extLst>
          </p:cNvPr>
          <p:cNvPicPr>
            <a:picLocks noChangeAspect="1"/>
          </p:cNvPicPr>
          <p:nvPr/>
        </p:nvPicPr>
        <p:blipFill>
          <a:blip r:embed="rId5"/>
          <a:stretch>
            <a:fillRect/>
          </a:stretch>
        </p:blipFill>
        <p:spPr>
          <a:xfrm>
            <a:off x="4482722" y="1661979"/>
            <a:ext cx="2233602" cy="1361027"/>
          </a:xfrm>
          <a:prstGeom prst="rect">
            <a:avLst/>
          </a:prstGeom>
        </p:spPr>
      </p:pic>
      <p:sp>
        <p:nvSpPr>
          <p:cNvPr id="2" name="TextBox 1">
            <a:extLst>
              <a:ext uri="{FF2B5EF4-FFF2-40B4-BE49-F238E27FC236}">
                <a16:creationId xmlns:a16="http://schemas.microsoft.com/office/drawing/2014/main" id="{FF283C0C-5461-BFA6-5279-E8BB37E27BCF}"/>
              </a:ext>
            </a:extLst>
          </p:cNvPr>
          <p:cNvSpPr txBox="1"/>
          <p:nvPr/>
        </p:nvSpPr>
        <p:spPr>
          <a:xfrm>
            <a:off x="9004404" y="6030563"/>
            <a:ext cx="2490105" cy="369332"/>
          </a:xfrm>
          <a:prstGeom prst="rect">
            <a:avLst/>
          </a:prstGeom>
          <a:noFill/>
        </p:spPr>
        <p:txBody>
          <a:bodyPr wrap="none" rtlCol="0">
            <a:spAutoFit/>
          </a:bodyPr>
          <a:lstStyle/>
          <a:p>
            <a:r>
              <a:rPr lang="en-NZ" sz="1200" b="1" dirty="0">
                <a:solidFill>
                  <a:schemeClr val="bg1"/>
                </a:solidFill>
              </a:rPr>
              <a:t>Session  Three : 12 of  22 Slides</a:t>
            </a:r>
            <a:r>
              <a:rPr lang="en-NZ" dirty="0">
                <a:solidFill>
                  <a:schemeClr val="bg1"/>
                </a:solidFill>
              </a:rPr>
              <a:t> </a:t>
            </a:r>
          </a:p>
        </p:txBody>
      </p:sp>
      <p:sp>
        <p:nvSpPr>
          <p:cNvPr id="3" name="Text Placeholder 6">
            <a:extLst>
              <a:ext uri="{FF2B5EF4-FFF2-40B4-BE49-F238E27FC236}">
                <a16:creationId xmlns:a16="http://schemas.microsoft.com/office/drawing/2014/main" id="{D2535DF6-521C-9416-8F84-6698C4DB30D7}"/>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146369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2"/>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776487" y="282899"/>
            <a:ext cx="8261436" cy="646331"/>
          </a:xfrm>
          <a:prstGeom prst="rect">
            <a:avLst/>
          </a:prstGeom>
          <a:noFill/>
        </p:spPr>
        <p:txBody>
          <a:bodyPr wrap="square" rtlCol="0">
            <a:spAutoFit/>
          </a:bodyPr>
          <a:lstStyle/>
          <a:p>
            <a:r>
              <a:rPr lang="en-NZ" sz="3600" b="1" dirty="0">
                <a:solidFill>
                  <a:schemeClr val="bg1"/>
                </a:solidFill>
              </a:rPr>
              <a:t>THE FEAR OF SHAME</a:t>
            </a:r>
          </a:p>
        </p:txBody>
      </p:sp>
      <p:sp>
        <p:nvSpPr>
          <p:cNvPr id="48" name="TextBox 47">
            <a:extLst>
              <a:ext uri="{FF2B5EF4-FFF2-40B4-BE49-F238E27FC236}">
                <a16:creationId xmlns:a16="http://schemas.microsoft.com/office/drawing/2014/main" id="{02E5BB9B-2080-4680-BA94-7A46E888EC88}"/>
              </a:ext>
            </a:extLst>
          </p:cNvPr>
          <p:cNvSpPr txBox="1"/>
          <p:nvPr/>
        </p:nvSpPr>
        <p:spPr>
          <a:xfrm>
            <a:off x="-23590" y="1917989"/>
            <a:ext cx="12215589" cy="1663597"/>
          </a:xfrm>
          <a:prstGeom prst="rect">
            <a:avLst/>
          </a:prstGeom>
          <a:solidFill>
            <a:schemeClr val="bg1"/>
          </a:solidFill>
        </p:spPr>
        <p:txBody>
          <a:bodyPr wrap="square">
            <a:spAutoFit/>
          </a:bodyPr>
          <a:lstStyle/>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definition shame is a deep sense of inferiority. </a:t>
            </a:r>
          </a:p>
          <a:p>
            <a:pPr marL="228600"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Feelings of inferiority can result from long patterns of failure, or come from only one or two haunting instances.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way, they can destroy our self-worth, and as a result, affect our emotions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This perception of ourselves are not easily altered, but can change through honesty, the support of others, encouragement and knowing we are loved, accepted, and still complete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CC23B35-DAD0-4223-802A-697963C4C781}"/>
              </a:ext>
            </a:extLst>
          </p:cNvPr>
          <p:cNvSpPr txBox="1"/>
          <p:nvPr/>
        </p:nvSpPr>
        <p:spPr>
          <a:xfrm>
            <a:off x="7065350" y="1370541"/>
            <a:ext cx="5651770" cy="375552"/>
          </a:xfrm>
          <a:prstGeom prst="rect">
            <a:avLst/>
          </a:prstGeom>
          <a:noFill/>
        </p:spPr>
        <p:txBody>
          <a:bodyPr wrap="square">
            <a:spAutoFit/>
          </a:bodyPr>
          <a:lstStyle/>
          <a:p>
            <a:pPr>
              <a:lnSpc>
                <a:spcPct val="107000"/>
              </a:lnSpc>
              <a:spcAft>
                <a:spcPts val="800"/>
              </a:spcAft>
            </a:pPr>
            <a:r>
              <a:rPr lang="en-US" sz="1800" b="1"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Inferiority or feeling Sub-standard</a:t>
            </a:r>
            <a:endParaRPr lang="en-NZ"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9ED66E-4F4E-4C46-851F-A3E4135A3B5A}"/>
              </a:ext>
            </a:extLst>
          </p:cNvPr>
          <p:cNvPicPr>
            <a:picLocks noChangeAspect="1"/>
          </p:cNvPicPr>
          <p:nvPr/>
        </p:nvPicPr>
        <p:blipFill rotWithShape="1">
          <a:blip r:embed="rId3"/>
          <a:srcRect l="31864" t="40674" r="2617" b="11474"/>
          <a:stretch/>
        </p:blipFill>
        <p:spPr>
          <a:xfrm>
            <a:off x="2577829" y="3486903"/>
            <a:ext cx="6566173" cy="2606729"/>
          </a:xfrm>
          <a:prstGeom prst="rect">
            <a:avLst/>
          </a:prstGeom>
        </p:spPr>
      </p:pic>
      <p:sp>
        <p:nvSpPr>
          <p:cNvPr id="9" name="TextBox 8">
            <a:extLst>
              <a:ext uri="{FF2B5EF4-FFF2-40B4-BE49-F238E27FC236}">
                <a16:creationId xmlns:a16="http://schemas.microsoft.com/office/drawing/2014/main" id="{99FD2A38-DC89-41FF-A307-8D78D28E8E7D}"/>
              </a:ext>
            </a:extLst>
          </p:cNvPr>
          <p:cNvSpPr txBox="1"/>
          <p:nvPr/>
        </p:nvSpPr>
        <p:spPr>
          <a:xfrm>
            <a:off x="884001" y="6107079"/>
            <a:ext cx="9953827" cy="369332"/>
          </a:xfrm>
          <a:prstGeom prst="rect">
            <a:avLst/>
          </a:prstGeom>
          <a:noFill/>
        </p:spPr>
        <p:txBody>
          <a:bodyPr wrap="square">
            <a:spAutoFit/>
          </a:bodyPr>
          <a:lstStyle/>
          <a:p>
            <a:r>
              <a:rPr lang="en-NZ" dirty="0">
                <a:latin typeface="Calibri" panose="020F0502020204030204" pitchFamily="34" charset="0"/>
                <a:ea typeface="Calibri" panose="020F0502020204030204" pitchFamily="34" charset="0"/>
                <a:cs typeface="Times New Roman" panose="02020603050405020304" pitchFamily="18" charset="0"/>
              </a:rPr>
              <a:t>Which character traits will help us build our self-worth?  Identify behaviours that can work against it. </a:t>
            </a:r>
            <a:endParaRPr lang="en-NZ" dirty="0"/>
          </a:p>
        </p:txBody>
      </p:sp>
      <p:sp>
        <p:nvSpPr>
          <p:cNvPr id="13" name="TextBox 12">
            <a:extLst>
              <a:ext uri="{FF2B5EF4-FFF2-40B4-BE49-F238E27FC236}">
                <a16:creationId xmlns:a16="http://schemas.microsoft.com/office/drawing/2014/main" id="{E829D2F9-EE9B-4CCE-BA6E-344B4C40490D}"/>
              </a:ext>
            </a:extLst>
          </p:cNvPr>
          <p:cNvSpPr txBox="1"/>
          <p:nvPr/>
        </p:nvSpPr>
        <p:spPr>
          <a:xfrm>
            <a:off x="9282415" y="6335301"/>
            <a:ext cx="2373791" cy="369332"/>
          </a:xfrm>
          <a:prstGeom prst="rect">
            <a:avLst/>
          </a:prstGeom>
          <a:noFill/>
        </p:spPr>
        <p:txBody>
          <a:bodyPr wrap="none" rtlCol="0">
            <a:spAutoFit/>
          </a:bodyPr>
          <a:lstStyle/>
          <a:p>
            <a:r>
              <a:rPr lang="en-NZ" sz="1200" b="1" dirty="0"/>
              <a:t>Session Five:  13 of 22 Slides</a:t>
            </a:r>
            <a:r>
              <a:rPr lang="en-NZ" dirty="0"/>
              <a:t> </a:t>
            </a:r>
          </a:p>
        </p:txBody>
      </p:sp>
      <p:sp>
        <p:nvSpPr>
          <p:cNvPr id="2" name="Text Placeholder 6">
            <a:extLst>
              <a:ext uri="{FF2B5EF4-FFF2-40B4-BE49-F238E27FC236}">
                <a16:creationId xmlns:a16="http://schemas.microsoft.com/office/drawing/2014/main" id="{6D35D88F-F649-728C-41AD-9937FEA743F7}"/>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375853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776487" y="282899"/>
            <a:ext cx="8261436" cy="646331"/>
          </a:xfrm>
          <a:prstGeom prst="rect">
            <a:avLst/>
          </a:prstGeom>
          <a:noFill/>
        </p:spPr>
        <p:txBody>
          <a:bodyPr wrap="square" rtlCol="0">
            <a:spAutoFit/>
          </a:bodyPr>
          <a:lstStyle/>
          <a:p>
            <a:r>
              <a:rPr lang="en-NZ" sz="3600" b="1" dirty="0">
                <a:solidFill>
                  <a:schemeClr val="bg1"/>
                </a:solidFill>
              </a:rPr>
              <a:t>THE FEAR OF SHAME</a:t>
            </a:r>
          </a:p>
        </p:txBody>
      </p:sp>
      <p:sp>
        <p:nvSpPr>
          <p:cNvPr id="48" name="TextBox 47">
            <a:extLst>
              <a:ext uri="{FF2B5EF4-FFF2-40B4-BE49-F238E27FC236}">
                <a16:creationId xmlns:a16="http://schemas.microsoft.com/office/drawing/2014/main" id="{02E5BB9B-2080-4680-BA94-7A46E888EC88}"/>
              </a:ext>
            </a:extLst>
          </p:cNvPr>
          <p:cNvSpPr txBox="1"/>
          <p:nvPr/>
        </p:nvSpPr>
        <p:spPr>
          <a:xfrm>
            <a:off x="0" y="1884192"/>
            <a:ext cx="12192000" cy="1173463"/>
          </a:xfrm>
          <a:prstGeom prst="rect">
            <a:avLst/>
          </a:prstGeom>
          <a:solidFill>
            <a:schemeClr val="bg1"/>
          </a:solidFill>
        </p:spPr>
        <p:txBody>
          <a:bodyPr wrap="square">
            <a:spAutoFit/>
          </a:bodyPr>
          <a:lstStyle/>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often behave in a manner that is consistent without perception of</a:t>
            </a:r>
          </a:p>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ourselves. Seeing ourselves through the eyes of shame usually results</a:t>
            </a:r>
          </a:p>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 negative outlook on life and a lifestyle of destructive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behaviour</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CC23B35-DAD0-4223-802A-697963C4C781}"/>
              </a:ext>
            </a:extLst>
          </p:cNvPr>
          <p:cNvSpPr txBox="1"/>
          <p:nvPr/>
        </p:nvSpPr>
        <p:spPr>
          <a:xfrm>
            <a:off x="7596520" y="1321358"/>
            <a:ext cx="6673173" cy="375552"/>
          </a:xfrm>
          <a:prstGeom prst="rect">
            <a:avLst/>
          </a:prstGeom>
          <a:noFill/>
        </p:spPr>
        <p:txBody>
          <a:bodyPr wrap="square">
            <a:spAutoFit/>
          </a:bodyPr>
          <a:lstStyle/>
          <a:p>
            <a:pPr>
              <a:lnSpc>
                <a:spcPct val="107000"/>
              </a:lnSpc>
              <a:spcAft>
                <a:spcPts val="800"/>
              </a:spcAft>
            </a:pPr>
            <a:r>
              <a:rPr lang="en-US" sz="1800" b="1"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Destructive </a:t>
            </a:r>
            <a:r>
              <a:rPr lang="en-US" sz="1800" b="1" u="sng"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Behaviour</a:t>
            </a:r>
            <a:r>
              <a:rPr lang="en-US" sz="1800" b="1"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Habit</a:t>
            </a:r>
            <a:endParaRPr lang="en-NZ"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9ED66E-4F4E-4C46-851F-A3E4135A3B5A}"/>
              </a:ext>
            </a:extLst>
          </p:cNvPr>
          <p:cNvPicPr>
            <a:picLocks noChangeAspect="1"/>
          </p:cNvPicPr>
          <p:nvPr/>
        </p:nvPicPr>
        <p:blipFill rotWithShape="1">
          <a:blip r:embed="rId4"/>
          <a:srcRect l="31864" t="40674" r="2617" b="11474"/>
          <a:stretch/>
        </p:blipFill>
        <p:spPr>
          <a:xfrm>
            <a:off x="2168164" y="3057655"/>
            <a:ext cx="7120866" cy="2826939"/>
          </a:xfrm>
          <a:prstGeom prst="rect">
            <a:avLst/>
          </a:prstGeom>
        </p:spPr>
      </p:pic>
      <p:sp>
        <p:nvSpPr>
          <p:cNvPr id="9" name="TextBox 8">
            <a:extLst>
              <a:ext uri="{FF2B5EF4-FFF2-40B4-BE49-F238E27FC236}">
                <a16:creationId xmlns:a16="http://schemas.microsoft.com/office/drawing/2014/main" id="{99FD2A38-DC89-41FF-A307-8D78D28E8E7D}"/>
              </a:ext>
            </a:extLst>
          </p:cNvPr>
          <p:cNvSpPr txBox="1"/>
          <p:nvPr/>
        </p:nvSpPr>
        <p:spPr>
          <a:xfrm>
            <a:off x="1370497" y="6205769"/>
            <a:ext cx="13111018" cy="369332"/>
          </a:xfrm>
          <a:prstGeom prst="rect">
            <a:avLst/>
          </a:prstGeom>
          <a:noFill/>
        </p:spPr>
        <p:txBody>
          <a:bodyPr wrap="square">
            <a:spAutoFit/>
          </a:bodyPr>
          <a:lstStyle/>
          <a:p>
            <a:r>
              <a:rPr lang="en-NZ" sz="1800" dirty="0">
                <a:effectLst/>
                <a:latin typeface="Calibri" panose="020F0502020204030204" pitchFamily="34" charset="0"/>
                <a:ea typeface="Calibri" panose="020F0502020204030204" pitchFamily="34" charset="0"/>
                <a:cs typeface="Times New Roman" panose="02020603050405020304" pitchFamily="18" charset="0"/>
              </a:rPr>
              <a:t>Discuss which Character Traits will help us to counter the above coping mechanisms and state why? </a:t>
            </a:r>
            <a:endParaRPr lang="en-NZ" dirty="0"/>
          </a:p>
        </p:txBody>
      </p:sp>
      <p:sp>
        <p:nvSpPr>
          <p:cNvPr id="11" name="TextBox 10">
            <a:extLst>
              <a:ext uri="{FF2B5EF4-FFF2-40B4-BE49-F238E27FC236}">
                <a16:creationId xmlns:a16="http://schemas.microsoft.com/office/drawing/2014/main" id="{187004C4-D525-4E66-B8AC-7F466BC835DE}"/>
              </a:ext>
            </a:extLst>
          </p:cNvPr>
          <p:cNvSpPr txBox="1"/>
          <p:nvPr/>
        </p:nvSpPr>
        <p:spPr>
          <a:xfrm>
            <a:off x="9723848" y="6335301"/>
            <a:ext cx="2373791" cy="369332"/>
          </a:xfrm>
          <a:prstGeom prst="rect">
            <a:avLst/>
          </a:prstGeom>
          <a:noFill/>
        </p:spPr>
        <p:txBody>
          <a:bodyPr wrap="none" rtlCol="0">
            <a:spAutoFit/>
          </a:bodyPr>
          <a:lstStyle/>
          <a:p>
            <a:r>
              <a:rPr lang="en-NZ" sz="1200" b="1" dirty="0"/>
              <a:t>Session Five:  14 of 22 Slides</a:t>
            </a:r>
            <a:r>
              <a:rPr lang="en-NZ" dirty="0"/>
              <a:t> </a:t>
            </a:r>
          </a:p>
        </p:txBody>
      </p:sp>
      <p:sp>
        <p:nvSpPr>
          <p:cNvPr id="2" name="Text Placeholder 6">
            <a:extLst>
              <a:ext uri="{FF2B5EF4-FFF2-40B4-BE49-F238E27FC236}">
                <a16:creationId xmlns:a16="http://schemas.microsoft.com/office/drawing/2014/main" id="{FA3D9781-EF57-E4DD-E6EC-D0BD2F3EA7ED}"/>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66895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D828E51-C4CC-46AB-A41F-0D6E75F19242}"/>
              </a:ext>
            </a:extLst>
          </p:cNvPr>
          <p:cNvPicPr>
            <a:picLocks noChangeAspect="1"/>
          </p:cNvPicPr>
          <p:nvPr/>
        </p:nvPicPr>
        <p:blipFill>
          <a:blip r:embed="rId3"/>
          <a:stretch>
            <a:fillRect/>
          </a:stretch>
        </p:blipFill>
        <p:spPr>
          <a:xfrm>
            <a:off x="381098" y="6030563"/>
            <a:ext cx="1013749" cy="692663"/>
          </a:xfrm>
          <a:prstGeom prst="rect">
            <a:avLst/>
          </a:prstGeom>
        </p:spPr>
      </p:pic>
      <p:pic>
        <p:nvPicPr>
          <p:cNvPr id="21" name="Picture 20">
            <a:extLst>
              <a:ext uri="{FF2B5EF4-FFF2-40B4-BE49-F238E27FC236}">
                <a16:creationId xmlns:a16="http://schemas.microsoft.com/office/drawing/2014/main" id="{2DE91BF9-012B-4917-B520-1F447BE0AA3F}"/>
              </a:ext>
            </a:extLst>
          </p:cNvPr>
          <p:cNvPicPr>
            <a:picLocks noChangeAspect="1"/>
          </p:cNvPicPr>
          <p:nvPr/>
        </p:nvPicPr>
        <p:blipFill>
          <a:blip r:embed="rId4"/>
          <a:stretch>
            <a:fillRect/>
          </a:stretch>
        </p:blipFill>
        <p:spPr>
          <a:xfrm>
            <a:off x="11153654" y="4779451"/>
            <a:ext cx="870136" cy="1361027"/>
          </a:xfrm>
          <a:prstGeom prst="rect">
            <a:avLst/>
          </a:prstGeom>
        </p:spPr>
      </p:pic>
      <p:pic>
        <p:nvPicPr>
          <p:cNvPr id="23" name="Picture 22">
            <a:extLst>
              <a:ext uri="{FF2B5EF4-FFF2-40B4-BE49-F238E27FC236}">
                <a16:creationId xmlns:a16="http://schemas.microsoft.com/office/drawing/2014/main" id="{2CA6DC7D-0911-45FD-93A0-D0F4CB084579}"/>
              </a:ext>
            </a:extLst>
          </p:cNvPr>
          <p:cNvPicPr>
            <a:picLocks noChangeAspect="1"/>
          </p:cNvPicPr>
          <p:nvPr/>
        </p:nvPicPr>
        <p:blipFill>
          <a:blip r:embed="rId5"/>
          <a:stretch>
            <a:fillRect/>
          </a:stretch>
        </p:blipFill>
        <p:spPr>
          <a:xfrm>
            <a:off x="7999565" y="4779451"/>
            <a:ext cx="742939" cy="1361027"/>
          </a:xfrm>
          <a:prstGeom prst="rect">
            <a:avLst/>
          </a:prstGeom>
        </p:spPr>
      </p:pic>
      <p:pic>
        <p:nvPicPr>
          <p:cNvPr id="25" name="Picture 24">
            <a:extLst>
              <a:ext uri="{FF2B5EF4-FFF2-40B4-BE49-F238E27FC236}">
                <a16:creationId xmlns:a16="http://schemas.microsoft.com/office/drawing/2014/main" id="{689E2F46-72B8-4397-B0FF-55CA04CB14B9}"/>
              </a:ext>
            </a:extLst>
          </p:cNvPr>
          <p:cNvPicPr>
            <a:picLocks noChangeAspect="1"/>
          </p:cNvPicPr>
          <p:nvPr/>
        </p:nvPicPr>
        <p:blipFill>
          <a:blip r:embed="rId6"/>
          <a:stretch>
            <a:fillRect/>
          </a:stretch>
        </p:blipFill>
        <p:spPr>
          <a:xfrm>
            <a:off x="8831278" y="4779451"/>
            <a:ext cx="2233602" cy="1361027"/>
          </a:xfrm>
          <a:prstGeom prst="rect">
            <a:avLst/>
          </a:prstGeom>
        </p:spPr>
      </p:pic>
      <p:sp>
        <p:nvSpPr>
          <p:cNvPr id="7" name="Text Placeholder 6">
            <a:extLst>
              <a:ext uri="{FF2B5EF4-FFF2-40B4-BE49-F238E27FC236}">
                <a16:creationId xmlns:a16="http://schemas.microsoft.com/office/drawing/2014/main" id="{1E4C2456-3D1A-40CD-9DF3-AA58A24CD228}"/>
              </a:ext>
              <a:ext uri="{C183D7F6-B498-43B3-948B-1728B52AA6E4}">
                <adec:decorative xmlns:adec="http://schemas.microsoft.com/office/drawing/2017/decorative" val="1"/>
              </a:ext>
            </a:extLst>
          </p:cNvPr>
          <p:cNvSpPr txBox="1">
            <a:spLocks/>
          </p:cNvSpPr>
          <p:nvPr/>
        </p:nvSpPr>
        <p:spPr>
          <a:xfrm>
            <a:off x="-1637323" y="951492"/>
            <a:ext cx="10840368" cy="51989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ct val="100000"/>
              </a:lnSpc>
            </a:pPr>
            <a:r>
              <a:rPr lang="en-US" sz="2800" b="1" dirty="0">
                <a:solidFill>
                  <a:srgbClr val="92D050"/>
                </a:solidFill>
              </a:rPr>
              <a:t>WHY ARE YOU HERE ? </a:t>
            </a:r>
            <a:endParaRPr lang="en-US" sz="1800" b="1" dirty="0">
              <a:solidFill>
                <a:srgbClr val="92D050"/>
              </a:solidFill>
            </a:endParaRPr>
          </a:p>
        </p:txBody>
      </p:sp>
      <p:sp>
        <p:nvSpPr>
          <p:cNvPr id="8" name="Text Placeholder 6">
            <a:extLst>
              <a:ext uri="{FF2B5EF4-FFF2-40B4-BE49-F238E27FC236}">
                <a16:creationId xmlns:a16="http://schemas.microsoft.com/office/drawing/2014/main" id="{313F96CA-0028-4214-9D7E-C967BF95AC3A}"/>
              </a:ext>
              <a:ext uri="{C183D7F6-B498-43B3-948B-1728B52AA6E4}">
                <adec:decorative xmlns:adec="http://schemas.microsoft.com/office/drawing/2017/decorative" val="1"/>
              </a:ext>
            </a:extLst>
          </p:cNvPr>
          <p:cNvSpPr txBox="1">
            <a:spLocks/>
          </p:cNvSpPr>
          <p:nvPr/>
        </p:nvSpPr>
        <p:spPr>
          <a:xfrm>
            <a:off x="381098" y="1792626"/>
            <a:ext cx="8724296" cy="51989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ct val="100000"/>
              </a:lnSpc>
            </a:pPr>
            <a:r>
              <a:rPr lang="en-US" sz="2800" b="1" dirty="0">
                <a:solidFill>
                  <a:schemeClr val="bg1"/>
                </a:solidFill>
              </a:rPr>
              <a:t>Learn to Confront Fears: Rejection, Failure, Punishment, Shame.</a:t>
            </a:r>
          </a:p>
          <a:p>
            <a:pPr algn="ctr">
              <a:lnSpc>
                <a:spcPct val="100000"/>
              </a:lnSpc>
            </a:pPr>
            <a:r>
              <a:rPr lang="en-US" sz="2800" b="1" dirty="0">
                <a:solidFill>
                  <a:schemeClr val="bg1"/>
                </a:solidFill>
              </a:rPr>
              <a:t>Navigate challenges and while protecting your personal well-being and happiness.</a:t>
            </a:r>
          </a:p>
          <a:p>
            <a:pPr algn="ctr">
              <a:lnSpc>
                <a:spcPct val="100000"/>
              </a:lnSpc>
            </a:pPr>
            <a:r>
              <a:rPr lang="en-US" sz="2800" b="1" dirty="0">
                <a:solidFill>
                  <a:schemeClr val="bg1"/>
                </a:solidFill>
              </a:rPr>
              <a:t>Goal: </a:t>
            </a:r>
            <a:r>
              <a:rPr lang="en-US" sz="2800" b="1" dirty="0">
                <a:solidFill>
                  <a:srgbClr val="92D050"/>
                </a:solidFill>
              </a:rPr>
              <a:t>Build Confidence - Emotional Strength to Fight the Good Fight.</a:t>
            </a:r>
          </a:p>
        </p:txBody>
      </p:sp>
    </p:spTree>
    <p:extLst>
      <p:ext uri="{BB962C8B-B14F-4D97-AF65-F5344CB8AC3E}">
        <p14:creationId xmlns:p14="http://schemas.microsoft.com/office/powerpoint/2010/main" val="382070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776487" y="282899"/>
            <a:ext cx="8261436" cy="646331"/>
          </a:xfrm>
          <a:prstGeom prst="rect">
            <a:avLst/>
          </a:prstGeom>
          <a:noFill/>
        </p:spPr>
        <p:txBody>
          <a:bodyPr wrap="square" rtlCol="0">
            <a:spAutoFit/>
          </a:bodyPr>
          <a:lstStyle/>
          <a:p>
            <a:r>
              <a:rPr lang="en-NZ" sz="3600" b="1" dirty="0">
                <a:solidFill>
                  <a:schemeClr val="bg1"/>
                </a:solidFill>
              </a:rPr>
              <a:t>THE FEAR OF SHAME</a:t>
            </a:r>
          </a:p>
        </p:txBody>
      </p:sp>
      <p:sp>
        <p:nvSpPr>
          <p:cNvPr id="48" name="TextBox 47">
            <a:extLst>
              <a:ext uri="{FF2B5EF4-FFF2-40B4-BE49-F238E27FC236}">
                <a16:creationId xmlns:a16="http://schemas.microsoft.com/office/drawing/2014/main" id="{02E5BB9B-2080-4680-BA94-7A46E888EC88}"/>
              </a:ext>
            </a:extLst>
          </p:cNvPr>
          <p:cNvSpPr txBox="1"/>
          <p:nvPr/>
        </p:nvSpPr>
        <p:spPr>
          <a:xfrm>
            <a:off x="0" y="1900050"/>
            <a:ext cx="12192000" cy="1857368"/>
          </a:xfrm>
          <a:prstGeom prst="rect">
            <a:avLst/>
          </a:prstGeom>
          <a:solidFill>
            <a:schemeClr val="bg1"/>
          </a:solidFill>
        </p:spPr>
        <p:txBody>
          <a:bodyPr wrap="square">
            <a:spAutoFit/>
          </a:bodyPr>
          <a:lstStyle/>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 Beauty is highly valued in our society. Social media and TV all convey this message that beauty is to be prized.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But very few of us compare to the beautiful people we see in these ads and television.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Most of us are ashamed of at least one aspect of our appearance.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 We spend a large amount of time, money and worry covering up what we see as defects.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 Instead of focusing on the beauty we do have, and developing confidence in who we are, we can end up in an endless cycle to keep our appearance in check to those who approve.</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CC23B35-DAD0-4223-802A-697963C4C781}"/>
              </a:ext>
            </a:extLst>
          </p:cNvPr>
          <p:cNvSpPr txBox="1"/>
          <p:nvPr/>
        </p:nvSpPr>
        <p:spPr>
          <a:xfrm>
            <a:off x="7281210" y="1310781"/>
            <a:ext cx="3842425" cy="375552"/>
          </a:xfrm>
          <a:prstGeom prst="rect">
            <a:avLst/>
          </a:prstGeom>
          <a:noFill/>
        </p:spPr>
        <p:txBody>
          <a:bodyPr wrap="square">
            <a:spAutoFit/>
          </a:bodyPr>
          <a:lstStyle/>
          <a:p>
            <a:pPr>
              <a:lnSpc>
                <a:spcPct val="107000"/>
              </a:lnSpc>
              <a:spcAft>
                <a:spcPts val="800"/>
              </a:spcAft>
            </a:pPr>
            <a:r>
              <a:rPr lang="en-US" sz="1800" b="1" u="sng"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Despising our Appearance</a:t>
            </a:r>
            <a:endParaRPr lang="en-NZ"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9ED66E-4F4E-4C46-851F-A3E4135A3B5A}"/>
              </a:ext>
            </a:extLst>
          </p:cNvPr>
          <p:cNvPicPr>
            <a:picLocks noChangeAspect="1"/>
          </p:cNvPicPr>
          <p:nvPr/>
        </p:nvPicPr>
        <p:blipFill rotWithShape="1">
          <a:blip r:embed="rId4"/>
          <a:srcRect l="31864" t="40674" r="2617" b="11474"/>
          <a:stretch/>
        </p:blipFill>
        <p:spPr>
          <a:xfrm>
            <a:off x="3035030" y="3809301"/>
            <a:ext cx="5701512" cy="2263464"/>
          </a:xfrm>
          <a:prstGeom prst="rect">
            <a:avLst/>
          </a:prstGeom>
        </p:spPr>
      </p:pic>
      <p:sp>
        <p:nvSpPr>
          <p:cNvPr id="9" name="TextBox 8">
            <a:extLst>
              <a:ext uri="{FF2B5EF4-FFF2-40B4-BE49-F238E27FC236}">
                <a16:creationId xmlns:a16="http://schemas.microsoft.com/office/drawing/2014/main" id="{99FD2A38-DC89-41FF-A307-8D78D28E8E7D}"/>
              </a:ext>
            </a:extLst>
          </p:cNvPr>
          <p:cNvSpPr txBox="1"/>
          <p:nvPr/>
        </p:nvSpPr>
        <p:spPr>
          <a:xfrm>
            <a:off x="1370497" y="6205769"/>
            <a:ext cx="13111018" cy="369332"/>
          </a:xfrm>
          <a:prstGeom prst="rect">
            <a:avLst/>
          </a:prstGeom>
          <a:noFill/>
        </p:spPr>
        <p:txBody>
          <a:bodyPr wrap="square">
            <a:spAutoFit/>
          </a:bodyPr>
          <a:lstStyle/>
          <a:p>
            <a:r>
              <a:rPr lang="en-NZ" sz="1800" dirty="0">
                <a:effectLst/>
                <a:latin typeface="Calibri" panose="020F0502020204030204" pitchFamily="34" charset="0"/>
                <a:ea typeface="Calibri" panose="020F0502020204030204" pitchFamily="34" charset="0"/>
                <a:cs typeface="Times New Roman" panose="02020603050405020304" pitchFamily="18" charset="0"/>
              </a:rPr>
              <a:t>Discuss which Character Traits will help counter the above coping mechanisms and state why? </a:t>
            </a:r>
            <a:endParaRPr lang="en-NZ" dirty="0"/>
          </a:p>
        </p:txBody>
      </p:sp>
      <p:sp>
        <p:nvSpPr>
          <p:cNvPr id="11" name="TextBox 10">
            <a:extLst>
              <a:ext uri="{FF2B5EF4-FFF2-40B4-BE49-F238E27FC236}">
                <a16:creationId xmlns:a16="http://schemas.microsoft.com/office/drawing/2014/main" id="{7413A708-4B27-4728-A81E-FC4A340B27E5}"/>
              </a:ext>
            </a:extLst>
          </p:cNvPr>
          <p:cNvSpPr txBox="1"/>
          <p:nvPr/>
        </p:nvSpPr>
        <p:spPr>
          <a:xfrm>
            <a:off x="9839458" y="6419381"/>
            <a:ext cx="2373791" cy="369332"/>
          </a:xfrm>
          <a:prstGeom prst="rect">
            <a:avLst/>
          </a:prstGeom>
          <a:noFill/>
        </p:spPr>
        <p:txBody>
          <a:bodyPr wrap="none" rtlCol="0">
            <a:spAutoFit/>
          </a:bodyPr>
          <a:lstStyle/>
          <a:p>
            <a:r>
              <a:rPr lang="en-NZ" sz="1200" b="1" dirty="0"/>
              <a:t>Session Five:  15 of 22 Slides</a:t>
            </a:r>
            <a:r>
              <a:rPr lang="en-NZ" dirty="0"/>
              <a:t> </a:t>
            </a:r>
          </a:p>
        </p:txBody>
      </p:sp>
      <p:sp>
        <p:nvSpPr>
          <p:cNvPr id="2" name="Text Placeholder 6">
            <a:extLst>
              <a:ext uri="{FF2B5EF4-FFF2-40B4-BE49-F238E27FC236}">
                <a16:creationId xmlns:a16="http://schemas.microsoft.com/office/drawing/2014/main" id="{EB99D62B-D1A9-3D27-E46F-2B6BEE1AA4F9}"/>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189961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2"/>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776487" y="282899"/>
            <a:ext cx="8261436" cy="646331"/>
          </a:xfrm>
          <a:prstGeom prst="rect">
            <a:avLst/>
          </a:prstGeom>
          <a:noFill/>
        </p:spPr>
        <p:txBody>
          <a:bodyPr wrap="square" rtlCol="0">
            <a:spAutoFit/>
          </a:bodyPr>
          <a:lstStyle/>
          <a:p>
            <a:r>
              <a:rPr lang="en-NZ" sz="3600" b="1" dirty="0">
                <a:solidFill>
                  <a:schemeClr val="bg1"/>
                </a:solidFill>
              </a:rPr>
              <a:t>THE FEAR OF SHAME</a:t>
            </a:r>
          </a:p>
        </p:txBody>
      </p:sp>
      <p:sp>
        <p:nvSpPr>
          <p:cNvPr id="48" name="TextBox 47">
            <a:extLst>
              <a:ext uri="{FF2B5EF4-FFF2-40B4-BE49-F238E27FC236}">
                <a16:creationId xmlns:a16="http://schemas.microsoft.com/office/drawing/2014/main" id="{02E5BB9B-2080-4680-BA94-7A46E888EC88}"/>
              </a:ext>
            </a:extLst>
          </p:cNvPr>
          <p:cNvSpPr txBox="1"/>
          <p:nvPr/>
        </p:nvSpPr>
        <p:spPr>
          <a:xfrm>
            <a:off x="0" y="1907709"/>
            <a:ext cx="12192000" cy="1173463"/>
          </a:xfrm>
          <a:prstGeom prst="rect">
            <a:avLst/>
          </a:prstGeom>
          <a:solidFill>
            <a:schemeClr val="bg1"/>
          </a:solidFill>
        </p:spPr>
        <p:txBody>
          <a:bodyPr wrap="square">
            <a:spAutoFit/>
          </a:bodyPr>
          <a:lstStyle/>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Shame often prompts us to view ourselves as victims. As a result,</a:t>
            </a:r>
          </a:p>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whether we blame others or condemn ourselves for our actions, we</a:t>
            </a:r>
          </a:p>
          <a:p>
            <a:pPr marL="22860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sink into depths of feeling sorry for ourselves</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CC23B35-DAD0-4223-802A-697963C4C781}"/>
              </a:ext>
            </a:extLst>
          </p:cNvPr>
          <p:cNvSpPr txBox="1"/>
          <p:nvPr/>
        </p:nvSpPr>
        <p:spPr>
          <a:xfrm>
            <a:off x="7607030" y="1334052"/>
            <a:ext cx="6673173" cy="470000"/>
          </a:xfrm>
          <a:prstGeom prst="rect">
            <a:avLst/>
          </a:prstGeom>
          <a:noFill/>
        </p:spPr>
        <p:txBody>
          <a:bodyPr wrap="square">
            <a:spAutoFit/>
          </a:bodyPr>
          <a:lstStyle/>
          <a:p>
            <a:pPr>
              <a:lnSpc>
                <a:spcPct val="107000"/>
              </a:lnSpc>
              <a:spcAft>
                <a:spcPts val="800"/>
              </a:spcAft>
            </a:pPr>
            <a:r>
              <a:rPr lang="en-US" sz="2400" b="1" u="sng"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Self Pity</a:t>
            </a:r>
            <a:endParaRPr lang="en-NZ" sz="24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9ED66E-4F4E-4C46-851F-A3E4135A3B5A}"/>
              </a:ext>
            </a:extLst>
          </p:cNvPr>
          <p:cNvPicPr>
            <a:picLocks noChangeAspect="1"/>
          </p:cNvPicPr>
          <p:nvPr/>
        </p:nvPicPr>
        <p:blipFill rotWithShape="1">
          <a:blip r:embed="rId3"/>
          <a:srcRect l="31864" t="40674" r="2617" b="11474"/>
          <a:stretch/>
        </p:blipFill>
        <p:spPr>
          <a:xfrm>
            <a:off x="1856879" y="3101831"/>
            <a:ext cx="7120866" cy="2826939"/>
          </a:xfrm>
          <a:prstGeom prst="rect">
            <a:avLst/>
          </a:prstGeom>
        </p:spPr>
      </p:pic>
      <p:sp>
        <p:nvSpPr>
          <p:cNvPr id="9" name="TextBox 8">
            <a:extLst>
              <a:ext uri="{FF2B5EF4-FFF2-40B4-BE49-F238E27FC236}">
                <a16:creationId xmlns:a16="http://schemas.microsoft.com/office/drawing/2014/main" id="{99FD2A38-DC89-41FF-A307-8D78D28E8E7D}"/>
              </a:ext>
            </a:extLst>
          </p:cNvPr>
          <p:cNvSpPr txBox="1"/>
          <p:nvPr/>
        </p:nvSpPr>
        <p:spPr>
          <a:xfrm>
            <a:off x="1370497" y="6205769"/>
            <a:ext cx="13111018" cy="369332"/>
          </a:xfrm>
          <a:prstGeom prst="rect">
            <a:avLst/>
          </a:prstGeom>
          <a:noFill/>
        </p:spPr>
        <p:txBody>
          <a:bodyPr wrap="square">
            <a:spAutoFit/>
          </a:bodyPr>
          <a:lstStyle/>
          <a:p>
            <a:r>
              <a:rPr lang="en-NZ" sz="1800" dirty="0">
                <a:effectLst/>
                <a:latin typeface="Calibri" panose="020F0502020204030204" pitchFamily="34" charset="0"/>
                <a:ea typeface="Calibri" panose="020F0502020204030204" pitchFamily="34" charset="0"/>
                <a:cs typeface="Times New Roman" panose="02020603050405020304" pitchFamily="18" charset="0"/>
              </a:rPr>
              <a:t>Discuss which Character Traits will help counter the above coping mechanisms and state why? </a:t>
            </a:r>
            <a:endParaRPr lang="en-NZ" dirty="0"/>
          </a:p>
        </p:txBody>
      </p:sp>
      <p:sp>
        <p:nvSpPr>
          <p:cNvPr id="11" name="TextBox 10">
            <a:extLst>
              <a:ext uri="{FF2B5EF4-FFF2-40B4-BE49-F238E27FC236}">
                <a16:creationId xmlns:a16="http://schemas.microsoft.com/office/drawing/2014/main" id="{F4AC6E5D-EA38-41BB-A2EA-5639BD5DD06D}"/>
              </a:ext>
            </a:extLst>
          </p:cNvPr>
          <p:cNvSpPr txBox="1"/>
          <p:nvPr/>
        </p:nvSpPr>
        <p:spPr>
          <a:xfrm>
            <a:off x="9722772" y="6462151"/>
            <a:ext cx="2285626" cy="369332"/>
          </a:xfrm>
          <a:prstGeom prst="rect">
            <a:avLst/>
          </a:prstGeom>
          <a:noFill/>
        </p:spPr>
        <p:txBody>
          <a:bodyPr wrap="none" rtlCol="0">
            <a:spAutoFit/>
          </a:bodyPr>
          <a:lstStyle/>
          <a:p>
            <a:r>
              <a:rPr lang="en-NZ" sz="1200" b="1" dirty="0"/>
              <a:t>Session Five:  16 of 22 Slides</a:t>
            </a:r>
            <a:r>
              <a:rPr lang="en-NZ" dirty="0"/>
              <a:t> </a:t>
            </a:r>
          </a:p>
        </p:txBody>
      </p:sp>
      <p:sp>
        <p:nvSpPr>
          <p:cNvPr id="2" name="Text Placeholder 6">
            <a:extLst>
              <a:ext uri="{FF2B5EF4-FFF2-40B4-BE49-F238E27FC236}">
                <a16:creationId xmlns:a16="http://schemas.microsoft.com/office/drawing/2014/main" id="{1A2D6E74-3F8F-F629-4205-E4C55B358489}"/>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352168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2"/>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776487" y="282899"/>
            <a:ext cx="8261436" cy="646331"/>
          </a:xfrm>
          <a:prstGeom prst="rect">
            <a:avLst/>
          </a:prstGeom>
          <a:noFill/>
        </p:spPr>
        <p:txBody>
          <a:bodyPr wrap="square" rtlCol="0">
            <a:spAutoFit/>
          </a:bodyPr>
          <a:lstStyle/>
          <a:p>
            <a:r>
              <a:rPr lang="en-NZ" sz="3600" b="1" dirty="0">
                <a:solidFill>
                  <a:schemeClr val="bg1"/>
                </a:solidFill>
              </a:rPr>
              <a:t>THE FEAR OF SHAME</a:t>
            </a:r>
          </a:p>
        </p:txBody>
      </p:sp>
      <p:sp>
        <p:nvSpPr>
          <p:cNvPr id="48" name="TextBox 47">
            <a:extLst>
              <a:ext uri="{FF2B5EF4-FFF2-40B4-BE49-F238E27FC236}">
                <a16:creationId xmlns:a16="http://schemas.microsoft.com/office/drawing/2014/main" id="{02E5BB9B-2080-4680-BA94-7A46E888EC88}"/>
              </a:ext>
            </a:extLst>
          </p:cNvPr>
          <p:cNvSpPr txBox="1"/>
          <p:nvPr/>
        </p:nvSpPr>
        <p:spPr>
          <a:xfrm>
            <a:off x="311286" y="1984362"/>
            <a:ext cx="1916349" cy="375552"/>
          </a:xfrm>
          <a:prstGeom prst="rect">
            <a:avLst/>
          </a:prstGeom>
          <a:solidFill>
            <a:schemeClr val="bg1"/>
          </a:solidFill>
        </p:spPr>
        <p:txBody>
          <a:bodyPr wrap="square">
            <a:spAutoFit/>
          </a:bodyPr>
          <a:lstStyle/>
          <a:p>
            <a:pPr marL="228600" algn="ct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CC23B35-DAD0-4223-802A-697963C4C781}"/>
              </a:ext>
            </a:extLst>
          </p:cNvPr>
          <p:cNvSpPr txBox="1"/>
          <p:nvPr/>
        </p:nvSpPr>
        <p:spPr>
          <a:xfrm>
            <a:off x="7369857" y="1378878"/>
            <a:ext cx="4480625" cy="375552"/>
          </a:xfrm>
          <a:prstGeom prst="rect">
            <a:avLst/>
          </a:prstGeom>
          <a:noFill/>
        </p:spPr>
        <p:txBody>
          <a:bodyPr wrap="square">
            <a:spAutoFit/>
          </a:bodyPr>
          <a:lstStyle/>
          <a:p>
            <a:pPr>
              <a:lnSpc>
                <a:spcPct val="107000"/>
              </a:lnSpc>
              <a:spcAft>
                <a:spcPts val="800"/>
              </a:spcAft>
            </a:pPr>
            <a:r>
              <a:rPr lang="en-US" sz="1800" b="1" u="sng"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Inactivity – Isolation and Withdrawal</a:t>
            </a:r>
            <a:endParaRPr lang="en-NZ"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6B93EDD-0B98-4BBC-97CC-C5DC71AADA4B}"/>
              </a:ext>
            </a:extLst>
          </p:cNvPr>
          <p:cNvSpPr txBox="1"/>
          <p:nvPr/>
        </p:nvSpPr>
        <p:spPr>
          <a:xfrm>
            <a:off x="364478" y="1900050"/>
            <a:ext cx="5211132" cy="2893100"/>
          </a:xfrm>
          <a:prstGeom prst="rect">
            <a:avLst/>
          </a:prstGeom>
          <a:noFill/>
        </p:spPr>
        <p:txBody>
          <a:bodyPr wrap="square">
            <a:spAutoFit/>
          </a:bodyPr>
          <a:lstStyle/>
          <a:p>
            <a:endParaRPr lang="en-US" sz="1400" b="1" u="sng" dirty="0"/>
          </a:p>
          <a:p>
            <a:endParaRPr lang="en-US" sz="1400" b="1" u="sng" dirty="0"/>
          </a:p>
          <a:p>
            <a:endParaRPr lang="en-US" sz="1400" b="1" u="sng" dirty="0"/>
          </a:p>
          <a:p>
            <a:r>
              <a:rPr lang="en-US" sz="1400" b="1" u="sng" dirty="0"/>
              <a:t>Inactivity </a:t>
            </a:r>
          </a:p>
          <a:p>
            <a:pPr marL="285750" indent="-285750">
              <a:buFont typeface="Arial" panose="020B0604020202020204" pitchFamily="34" charset="0"/>
              <a:buChar char="•"/>
            </a:pPr>
            <a:r>
              <a:rPr lang="en-US" sz="1400" dirty="0"/>
              <a:t>Some of us try to compensate for troubling feelings of shame</a:t>
            </a:r>
          </a:p>
          <a:p>
            <a:pPr marL="285750" indent="-285750">
              <a:buFont typeface="Arial" panose="020B0604020202020204" pitchFamily="34" charset="0"/>
              <a:buChar char="•"/>
            </a:pPr>
            <a:r>
              <a:rPr lang="en-US" sz="1400" dirty="0"/>
              <a:t>through inactivity, refusing to invest any part of ourselves in relationships and responsibilities. </a:t>
            </a:r>
          </a:p>
          <a:p>
            <a:pPr marL="285750" indent="-285750">
              <a:buFont typeface="Arial" panose="020B0604020202020204" pitchFamily="34" charset="0"/>
              <a:buChar char="•"/>
            </a:pPr>
            <a:r>
              <a:rPr lang="en-US" sz="1400" dirty="0"/>
              <a:t>We may be compulsive perfectionists in some areas of our lives, </a:t>
            </a:r>
          </a:p>
          <a:p>
            <a:pPr marL="285750" indent="-285750">
              <a:buFont typeface="Arial" panose="020B0604020202020204" pitchFamily="34" charset="0"/>
              <a:buChar char="•"/>
            </a:pPr>
            <a:r>
              <a:rPr lang="en-US" sz="1400" dirty="0"/>
              <a:t>but may avoid taking risks in relationships or circumstances. We may tend to want to become “too busy” to experience the reality of relationships and situations</a:t>
            </a:r>
            <a:endParaRPr lang="en-NZ" sz="1400" dirty="0"/>
          </a:p>
        </p:txBody>
      </p:sp>
      <p:sp>
        <p:nvSpPr>
          <p:cNvPr id="17" name="TextBox 16">
            <a:extLst>
              <a:ext uri="{FF2B5EF4-FFF2-40B4-BE49-F238E27FC236}">
                <a16:creationId xmlns:a16="http://schemas.microsoft.com/office/drawing/2014/main" id="{8DB87164-9F9E-428E-BB1E-A5B8BEBAACD7}"/>
              </a:ext>
            </a:extLst>
          </p:cNvPr>
          <p:cNvSpPr txBox="1"/>
          <p:nvPr/>
        </p:nvSpPr>
        <p:spPr>
          <a:xfrm>
            <a:off x="5575611" y="1900050"/>
            <a:ext cx="6616390" cy="3108543"/>
          </a:xfrm>
          <a:prstGeom prst="rect">
            <a:avLst/>
          </a:prstGeom>
          <a:solidFill>
            <a:schemeClr val="bg1"/>
          </a:solidFill>
        </p:spPr>
        <p:txBody>
          <a:bodyPr wrap="square">
            <a:spAutoFit/>
          </a:bodyPr>
          <a:lstStyle/>
          <a:p>
            <a:endParaRPr lang="en-US" sz="1400" b="1" u="sng" dirty="0"/>
          </a:p>
          <a:p>
            <a:endParaRPr lang="en-US" sz="1400" b="1" u="sng" dirty="0"/>
          </a:p>
          <a:p>
            <a:endParaRPr lang="en-US" sz="1400" b="1" u="sng" dirty="0"/>
          </a:p>
          <a:p>
            <a:r>
              <a:rPr lang="en-US" sz="1400" b="1" u="sng" dirty="0"/>
              <a:t>Isolation and Withdrawal </a:t>
            </a:r>
          </a:p>
          <a:p>
            <a:endParaRPr lang="en-US" sz="1400" dirty="0"/>
          </a:p>
          <a:p>
            <a:pPr marL="285750" indent="-285750">
              <a:buFont typeface="Arial" panose="020B0604020202020204" pitchFamily="34" charset="0"/>
              <a:buChar char="•"/>
            </a:pPr>
            <a:r>
              <a:rPr lang="en-US" sz="1400" dirty="0"/>
              <a:t>Avoiding both the risks of rejection and failure, some of us withdraw from virtually all meaningful interaction. </a:t>
            </a:r>
          </a:p>
          <a:p>
            <a:pPr marL="285750" indent="-285750">
              <a:buFont typeface="Arial" panose="020B0604020202020204" pitchFamily="34" charset="0"/>
              <a:buChar char="•"/>
            </a:pPr>
            <a:r>
              <a:rPr lang="en-US" sz="1400" dirty="0"/>
              <a:t>We develop fronts, so that nobody can see our hurt. </a:t>
            </a:r>
          </a:p>
          <a:p>
            <a:pPr marL="285750" indent="-285750">
              <a:buFont typeface="Arial" panose="020B0604020202020204" pitchFamily="34" charset="0"/>
              <a:buChar char="•"/>
            </a:pPr>
            <a:r>
              <a:rPr lang="en-US" sz="1400" dirty="0"/>
              <a:t>We may be socially inactive, but may not allow anyone to get really close to us. </a:t>
            </a:r>
          </a:p>
          <a:p>
            <a:pPr marL="285750" indent="-285750">
              <a:buFont typeface="Arial" panose="020B0604020202020204" pitchFamily="34" charset="0"/>
              <a:buChar char="•"/>
            </a:pPr>
            <a:r>
              <a:rPr lang="en-US" sz="1400" dirty="0"/>
              <a:t>We are often afraid if people really knew us, we would again experience hurt and rejection. </a:t>
            </a:r>
          </a:p>
          <a:p>
            <a:pPr marL="285750" indent="-285750">
              <a:buFont typeface="Arial" panose="020B0604020202020204" pitchFamily="34" charset="0"/>
              <a:buChar char="•"/>
            </a:pPr>
            <a:r>
              <a:rPr lang="en-US" sz="1400" dirty="0"/>
              <a:t>Our deep sense of shame leads us to withdraw from others, feel isolated, and experience the pain of loneliness.</a:t>
            </a:r>
            <a:endParaRPr lang="en-NZ" sz="1400" dirty="0"/>
          </a:p>
        </p:txBody>
      </p:sp>
      <p:sp>
        <p:nvSpPr>
          <p:cNvPr id="10" name="TextBox 9">
            <a:extLst>
              <a:ext uri="{FF2B5EF4-FFF2-40B4-BE49-F238E27FC236}">
                <a16:creationId xmlns:a16="http://schemas.microsoft.com/office/drawing/2014/main" id="{1B9B2C35-5451-4DF4-9378-14EB00888975}"/>
              </a:ext>
            </a:extLst>
          </p:cNvPr>
          <p:cNvSpPr txBox="1"/>
          <p:nvPr/>
        </p:nvSpPr>
        <p:spPr>
          <a:xfrm>
            <a:off x="9282415" y="6335301"/>
            <a:ext cx="2285626" cy="369332"/>
          </a:xfrm>
          <a:prstGeom prst="rect">
            <a:avLst/>
          </a:prstGeom>
          <a:noFill/>
        </p:spPr>
        <p:txBody>
          <a:bodyPr wrap="none" rtlCol="0">
            <a:spAutoFit/>
          </a:bodyPr>
          <a:lstStyle/>
          <a:p>
            <a:r>
              <a:rPr lang="en-NZ" sz="1200" b="1" dirty="0"/>
              <a:t>Session Five:  17 of 22 Slides</a:t>
            </a:r>
            <a:r>
              <a:rPr lang="en-NZ" dirty="0"/>
              <a:t> </a:t>
            </a:r>
          </a:p>
        </p:txBody>
      </p:sp>
      <p:sp>
        <p:nvSpPr>
          <p:cNvPr id="2" name="Text Placeholder 6">
            <a:extLst>
              <a:ext uri="{FF2B5EF4-FFF2-40B4-BE49-F238E27FC236}">
                <a16:creationId xmlns:a16="http://schemas.microsoft.com/office/drawing/2014/main" id="{A03C556F-D93E-F448-6225-F951FD4C6163}"/>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346678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2"/>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776487" y="282899"/>
            <a:ext cx="8261436" cy="646331"/>
          </a:xfrm>
          <a:prstGeom prst="rect">
            <a:avLst/>
          </a:prstGeom>
          <a:noFill/>
        </p:spPr>
        <p:txBody>
          <a:bodyPr wrap="square" rtlCol="0">
            <a:spAutoFit/>
          </a:bodyPr>
          <a:lstStyle/>
          <a:p>
            <a:r>
              <a:rPr lang="en-NZ" sz="3600" b="1" dirty="0">
                <a:solidFill>
                  <a:schemeClr val="bg1"/>
                </a:solidFill>
              </a:rPr>
              <a:t>THE FEAR OF SHAME</a:t>
            </a:r>
          </a:p>
        </p:txBody>
      </p:sp>
      <p:sp>
        <p:nvSpPr>
          <p:cNvPr id="48" name="TextBox 47">
            <a:extLst>
              <a:ext uri="{FF2B5EF4-FFF2-40B4-BE49-F238E27FC236}">
                <a16:creationId xmlns:a16="http://schemas.microsoft.com/office/drawing/2014/main" id="{02E5BB9B-2080-4680-BA94-7A46E888EC88}"/>
              </a:ext>
            </a:extLst>
          </p:cNvPr>
          <p:cNvSpPr txBox="1"/>
          <p:nvPr/>
        </p:nvSpPr>
        <p:spPr>
          <a:xfrm>
            <a:off x="311286" y="1984362"/>
            <a:ext cx="1916349" cy="375552"/>
          </a:xfrm>
          <a:prstGeom prst="rect">
            <a:avLst/>
          </a:prstGeom>
          <a:solidFill>
            <a:schemeClr val="bg1"/>
          </a:solidFill>
        </p:spPr>
        <p:txBody>
          <a:bodyPr wrap="square">
            <a:spAutoFit/>
          </a:bodyPr>
          <a:lstStyle/>
          <a:p>
            <a:pPr marL="228600" algn="ctr">
              <a:lnSpc>
                <a:spcPct val="107000"/>
              </a:lnSpc>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CCC23B35-DAD0-4223-802A-697963C4C781}"/>
              </a:ext>
            </a:extLst>
          </p:cNvPr>
          <p:cNvSpPr txBox="1"/>
          <p:nvPr/>
        </p:nvSpPr>
        <p:spPr>
          <a:xfrm>
            <a:off x="7527163" y="1378878"/>
            <a:ext cx="7928041" cy="375552"/>
          </a:xfrm>
          <a:prstGeom prst="rect">
            <a:avLst/>
          </a:prstGeom>
          <a:noFill/>
        </p:spPr>
        <p:txBody>
          <a:bodyPr wrap="square">
            <a:spAutoFit/>
          </a:bodyPr>
          <a:lstStyle/>
          <a:p>
            <a:pPr>
              <a:lnSpc>
                <a:spcPct val="107000"/>
              </a:lnSpc>
              <a:spcAft>
                <a:spcPts val="800"/>
              </a:spcAft>
            </a:pPr>
            <a:r>
              <a:rPr lang="en-US" sz="1800" b="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Loss of </a:t>
            </a:r>
            <a:r>
              <a:rPr lang="en-US" sz="1800" b="1" u="sng" dirty="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Creativty</a:t>
            </a:r>
            <a:r>
              <a:rPr lang="en-US" sz="1800" b="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 Co-</a:t>
            </a:r>
            <a:r>
              <a:rPr lang="en-US" sz="1800" b="1" u="sng" dirty="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dependan</a:t>
            </a:r>
            <a:r>
              <a:rPr lang="en-US" b="1" u="sng" dirty="0" err="1">
                <a:solidFill>
                  <a:schemeClr val="accent2"/>
                </a:solidFill>
                <a:latin typeface="Calibri" panose="020F0502020204030204" pitchFamily="34" charset="0"/>
                <a:ea typeface="Calibri" panose="020F0502020204030204" pitchFamily="34" charset="0"/>
                <a:cs typeface="Times New Roman" panose="02020603050405020304" pitchFamily="18" charset="0"/>
              </a:rPr>
              <a:t>cy</a:t>
            </a:r>
            <a:endParaRPr lang="en-NZ"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6B93EDD-0B98-4BBC-97CC-C5DC71AADA4B}"/>
              </a:ext>
            </a:extLst>
          </p:cNvPr>
          <p:cNvSpPr txBox="1"/>
          <p:nvPr/>
        </p:nvSpPr>
        <p:spPr>
          <a:xfrm>
            <a:off x="311285" y="1895905"/>
            <a:ext cx="5106026" cy="2893100"/>
          </a:xfrm>
          <a:prstGeom prst="rect">
            <a:avLst/>
          </a:prstGeom>
          <a:noFill/>
        </p:spPr>
        <p:txBody>
          <a:bodyPr wrap="square">
            <a:spAutoFit/>
          </a:bodyPr>
          <a:lstStyle/>
          <a:p>
            <a:endParaRPr lang="en-US" sz="1400" b="1" u="sng" dirty="0"/>
          </a:p>
          <a:p>
            <a:endParaRPr lang="en-US" sz="1400" b="1" u="sng" dirty="0"/>
          </a:p>
          <a:p>
            <a:endParaRPr lang="en-US" sz="1400" b="1" u="sng" dirty="0"/>
          </a:p>
          <a:p>
            <a:endParaRPr lang="en-US" sz="1400" b="1" u="sng" dirty="0"/>
          </a:p>
          <a:p>
            <a:r>
              <a:rPr lang="en-US" sz="1400" b="1" u="sng" dirty="0"/>
              <a:t>Loss of Creativity  </a:t>
            </a:r>
          </a:p>
          <a:p>
            <a:endParaRPr lang="en-US" sz="1400" b="1" u="sng" dirty="0"/>
          </a:p>
          <a:p>
            <a:pPr marL="285750" indent="-285750">
              <a:buFont typeface="Arial" panose="020B0604020202020204" pitchFamily="34" charset="0"/>
              <a:buChar char="•"/>
            </a:pPr>
            <a:r>
              <a:rPr lang="en-US" sz="1400" dirty="0"/>
              <a:t>When we are ashamed of ourselves over a period of time, the cutting edge of our creativity withers. </a:t>
            </a:r>
          </a:p>
          <a:p>
            <a:pPr marL="285750" indent="-285750">
              <a:buFont typeface="Arial" panose="020B0604020202020204" pitchFamily="34" charset="0"/>
              <a:buChar char="•"/>
            </a:pPr>
            <a:r>
              <a:rPr lang="en-US" sz="1400" dirty="0"/>
              <a:t>We tend to become so preoccupied with our own inferiority that we are unable to come up with new ideas. </a:t>
            </a:r>
          </a:p>
          <a:p>
            <a:pPr marL="285750" indent="-285750">
              <a:buFont typeface="Arial" panose="020B0604020202020204" pitchFamily="34" charset="0"/>
              <a:buChar char="•"/>
            </a:pPr>
            <a:r>
              <a:rPr lang="en-US" sz="1400" dirty="0"/>
              <a:t>Often believing that whatever we attempt will fail, we may choose to avoid doing anything that isn’t a proven success and is risk-free.</a:t>
            </a:r>
          </a:p>
        </p:txBody>
      </p:sp>
      <p:sp>
        <p:nvSpPr>
          <p:cNvPr id="17" name="TextBox 16">
            <a:extLst>
              <a:ext uri="{FF2B5EF4-FFF2-40B4-BE49-F238E27FC236}">
                <a16:creationId xmlns:a16="http://schemas.microsoft.com/office/drawing/2014/main" id="{8DB87164-9F9E-428E-BB1E-A5B8BEBAACD7}"/>
              </a:ext>
            </a:extLst>
          </p:cNvPr>
          <p:cNvSpPr txBox="1"/>
          <p:nvPr/>
        </p:nvSpPr>
        <p:spPr>
          <a:xfrm>
            <a:off x="5792020" y="1900050"/>
            <a:ext cx="6399979" cy="2893100"/>
          </a:xfrm>
          <a:prstGeom prst="rect">
            <a:avLst/>
          </a:prstGeom>
          <a:solidFill>
            <a:schemeClr val="bg1"/>
          </a:solidFill>
        </p:spPr>
        <p:txBody>
          <a:bodyPr wrap="square">
            <a:spAutoFit/>
          </a:bodyPr>
          <a:lstStyle/>
          <a:p>
            <a:endParaRPr lang="en-US" sz="1400" b="1" u="sng" dirty="0"/>
          </a:p>
          <a:p>
            <a:endParaRPr lang="en-US" sz="1400" b="1" u="sng" dirty="0"/>
          </a:p>
          <a:p>
            <a:endParaRPr lang="en-US" sz="1400" b="1" u="sng" dirty="0"/>
          </a:p>
          <a:p>
            <a:endParaRPr lang="en-US" sz="1400" b="1" u="sng" dirty="0"/>
          </a:p>
          <a:p>
            <a:r>
              <a:rPr lang="en-US" sz="1400" b="1" u="sng" dirty="0"/>
              <a:t>Co-</a:t>
            </a:r>
            <a:r>
              <a:rPr lang="en-US" sz="1400" b="1" u="sng" dirty="0" err="1"/>
              <a:t>dependant</a:t>
            </a:r>
            <a:r>
              <a:rPr lang="en-US" sz="1400" b="1" u="sng" dirty="0"/>
              <a:t> Relationships</a:t>
            </a:r>
          </a:p>
          <a:p>
            <a:endParaRPr lang="en-US" sz="1400" b="1" u="sng" dirty="0"/>
          </a:p>
          <a:p>
            <a:pPr marL="285750" indent="-285750">
              <a:buFont typeface="Arial" panose="020B0604020202020204" pitchFamily="34" charset="0"/>
              <a:buChar char="•"/>
            </a:pPr>
            <a:r>
              <a:rPr lang="en-US" sz="1400" dirty="0"/>
              <a:t>they develop a need to “rescue” and take care of others. This caretaking is the subconscious way of trying to gain personal significance. </a:t>
            </a:r>
          </a:p>
          <a:p>
            <a:pPr marL="285750" indent="-285750">
              <a:buFont typeface="Arial" panose="020B0604020202020204" pitchFamily="34" charset="0"/>
              <a:buChar char="•"/>
            </a:pPr>
            <a:r>
              <a:rPr lang="en-US" sz="1400" dirty="0"/>
              <a:t>It can backfire, when the </a:t>
            </a:r>
            <a:r>
              <a:rPr lang="en-US" sz="1400" dirty="0" err="1"/>
              <a:t>dependant</a:t>
            </a:r>
            <a:r>
              <a:rPr lang="en-US" sz="1400" dirty="0"/>
              <a:t> person starts controlling you, like saying why are you taking care of other people and not me. </a:t>
            </a:r>
          </a:p>
          <a:p>
            <a:pPr marL="285750" indent="-285750">
              <a:buFont typeface="Arial" panose="020B0604020202020204" pitchFamily="34" charset="0"/>
              <a:buChar char="•"/>
            </a:pPr>
            <a:r>
              <a:rPr lang="en-US" sz="1400" dirty="0"/>
              <a:t>This locks the co-dependent into a hopeless pattern of rescuing to gain approval and feeling ashamed because of his or her inability to develop a sense of personal value, regardless how hard he or she tries to do so</a:t>
            </a:r>
            <a:endParaRPr lang="en-NZ" sz="1400" dirty="0"/>
          </a:p>
        </p:txBody>
      </p:sp>
      <p:sp>
        <p:nvSpPr>
          <p:cNvPr id="10" name="TextBox 9">
            <a:extLst>
              <a:ext uri="{FF2B5EF4-FFF2-40B4-BE49-F238E27FC236}">
                <a16:creationId xmlns:a16="http://schemas.microsoft.com/office/drawing/2014/main" id="{2BFF61B9-711F-4AFC-9BC3-AB1AAB77520D}"/>
              </a:ext>
            </a:extLst>
          </p:cNvPr>
          <p:cNvSpPr txBox="1"/>
          <p:nvPr/>
        </p:nvSpPr>
        <p:spPr>
          <a:xfrm>
            <a:off x="9282415" y="6335301"/>
            <a:ext cx="2373791" cy="369332"/>
          </a:xfrm>
          <a:prstGeom prst="rect">
            <a:avLst/>
          </a:prstGeom>
          <a:noFill/>
        </p:spPr>
        <p:txBody>
          <a:bodyPr wrap="none" rtlCol="0">
            <a:spAutoFit/>
          </a:bodyPr>
          <a:lstStyle/>
          <a:p>
            <a:r>
              <a:rPr lang="en-NZ" sz="1200" b="1" dirty="0"/>
              <a:t>Session Five:  18 of 22 Slides</a:t>
            </a:r>
            <a:r>
              <a:rPr lang="en-NZ" dirty="0"/>
              <a:t> </a:t>
            </a:r>
          </a:p>
        </p:txBody>
      </p:sp>
      <p:sp>
        <p:nvSpPr>
          <p:cNvPr id="2" name="Text Placeholder 6">
            <a:extLst>
              <a:ext uri="{FF2B5EF4-FFF2-40B4-BE49-F238E27FC236}">
                <a16:creationId xmlns:a16="http://schemas.microsoft.com/office/drawing/2014/main" id="{BD50C6FA-3EF8-D9EF-EFF9-EB4E6CA9C0ED}"/>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49129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54B560-FE4D-4692-811F-5E07AC7064E5}"/>
              </a:ext>
            </a:extLst>
          </p:cNvPr>
          <p:cNvSpPr/>
          <p:nvPr/>
        </p:nvSpPr>
        <p:spPr>
          <a:xfrm>
            <a:off x="0" y="1897389"/>
            <a:ext cx="1221558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2"/>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1356249" y="204707"/>
            <a:ext cx="8261436" cy="646331"/>
          </a:xfrm>
          <a:prstGeom prst="rect">
            <a:avLst/>
          </a:prstGeom>
          <a:noFill/>
        </p:spPr>
        <p:txBody>
          <a:bodyPr wrap="square" rtlCol="0">
            <a:spAutoFit/>
          </a:bodyPr>
          <a:lstStyle/>
          <a:p>
            <a:r>
              <a:rPr lang="en-NZ" sz="3600" b="1" dirty="0">
                <a:solidFill>
                  <a:schemeClr val="bg1"/>
                </a:solidFill>
              </a:rPr>
              <a:t>THE FEAR OF SHAME</a:t>
            </a:r>
          </a:p>
        </p:txBody>
      </p:sp>
      <p:sp>
        <p:nvSpPr>
          <p:cNvPr id="50" name="TextBox 49">
            <a:extLst>
              <a:ext uri="{FF2B5EF4-FFF2-40B4-BE49-F238E27FC236}">
                <a16:creationId xmlns:a16="http://schemas.microsoft.com/office/drawing/2014/main" id="{D767B3E7-71E2-494A-A5B5-977AA9124C5A}"/>
              </a:ext>
            </a:extLst>
          </p:cNvPr>
          <p:cNvSpPr txBox="1"/>
          <p:nvPr/>
        </p:nvSpPr>
        <p:spPr>
          <a:xfrm>
            <a:off x="1130880" y="6220685"/>
            <a:ext cx="9953827" cy="369332"/>
          </a:xfrm>
          <a:prstGeom prst="rect">
            <a:avLst/>
          </a:prstGeom>
          <a:noFill/>
        </p:spPr>
        <p:txBody>
          <a:bodyPr wrap="square">
            <a:spAutoFit/>
          </a:bodyPr>
          <a:lstStyle/>
          <a:p>
            <a:r>
              <a:rPr lang="en-NZ" sz="1800" dirty="0">
                <a:effectLst/>
                <a:latin typeface="Calibri" panose="020F0502020204030204" pitchFamily="34" charset="0"/>
                <a:ea typeface="Calibri" panose="020F0502020204030204" pitchFamily="34" charset="0"/>
                <a:cs typeface="Times New Roman" panose="02020603050405020304" pitchFamily="18" charset="0"/>
              </a:rPr>
              <a:t>Discuss which Character Traits will help counter the  above anxieties</a:t>
            </a:r>
            <a:endParaRPr lang="en-NZ" dirty="0"/>
          </a:p>
        </p:txBody>
      </p:sp>
      <p:sp>
        <p:nvSpPr>
          <p:cNvPr id="52" name="TextBox 51">
            <a:extLst>
              <a:ext uri="{FF2B5EF4-FFF2-40B4-BE49-F238E27FC236}">
                <a16:creationId xmlns:a16="http://schemas.microsoft.com/office/drawing/2014/main" id="{CCC23B35-DAD0-4223-802A-697963C4C781}"/>
              </a:ext>
            </a:extLst>
          </p:cNvPr>
          <p:cNvSpPr txBox="1"/>
          <p:nvPr/>
        </p:nvSpPr>
        <p:spPr>
          <a:xfrm>
            <a:off x="2389271" y="1389881"/>
            <a:ext cx="1855551" cy="375552"/>
          </a:xfrm>
          <a:prstGeom prst="rect">
            <a:avLst/>
          </a:prstGeom>
          <a:noFill/>
        </p:spPr>
        <p:txBody>
          <a:bodyPr wrap="square">
            <a:spAutoFit/>
          </a:bodyPr>
          <a:lstStyle/>
          <a:p>
            <a:pPr>
              <a:lnSpc>
                <a:spcPct val="107000"/>
              </a:lnSpc>
              <a:spcAft>
                <a:spcPts val="800"/>
              </a:spcAft>
            </a:pPr>
            <a:r>
              <a:rPr lang="en-US" sz="1800" b="1" u="sng"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Anxieties</a:t>
            </a:r>
            <a:endParaRPr lang="en-NZ" sz="18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9ED66E-4F4E-4C46-851F-A3E4135A3B5A}"/>
              </a:ext>
            </a:extLst>
          </p:cNvPr>
          <p:cNvPicPr>
            <a:picLocks noChangeAspect="1"/>
          </p:cNvPicPr>
          <p:nvPr/>
        </p:nvPicPr>
        <p:blipFill rotWithShape="1">
          <a:blip r:embed="rId3"/>
          <a:srcRect l="31864" t="40674" r="2617" b="11474"/>
          <a:stretch/>
        </p:blipFill>
        <p:spPr>
          <a:xfrm>
            <a:off x="7648911" y="99426"/>
            <a:ext cx="4345294" cy="1725054"/>
          </a:xfrm>
          <a:prstGeom prst="rect">
            <a:avLst/>
          </a:prstGeom>
        </p:spPr>
      </p:pic>
      <p:graphicFrame>
        <p:nvGraphicFramePr>
          <p:cNvPr id="2" name="Table 2">
            <a:extLst>
              <a:ext uri="{FF2B5EF4-FFF2-40B4-BE49-F238E27FC236}">
                <a16:creationId xmlns:a16="http://schemas.microsoft.com/office/drawing/2014/main" id="{2CA9E8BD-212B-49BD-A2D4-6F318E636474}"/>
              </a:ext>
            </a:extLst>
          </p:cNvPr>
          <p:cNvGraphicFramePr>
            <a:graphicFrameLocks noGrp="1"/>
          </p:cNvGraphicFramePr>
          <p:nvPr>
            <p:extLst>
              <p:ext uri="{D42A27DB-BD31-4B8C-83A1-F6EECF244321}">
                <p14:modId xmlns:p14="http://schemas.microsoft.com/office/powerpoint/2010/main" val="2783041345"/>
              </p:ext>
            </p:extLst>
          </p:nvPr>
        </p:nvGraphicFramePr>
        <p:xfrm>
          <a:off x="133537" y="2326340"/>
          <a:ext cx="12058464" cy="914400"/>
        </p:xfrm>
        <a:graphic>
          <a:graphicData uri="http://schemas.openxmlformats.org/drawingml/2006/table">
            <a:tbl>
              <a:tblPr firstRow="1" bandRow="1">
                <a:tableStyleId>{5C22544A-7EE6-4342-B048-85BDC9FD1C3A}</a:tableStyleId>
              </a:tblPr>
              <a:tblGrid>
                <a:gridCol w="5490302">
                  <a:extLst>
                    <a:ext uri="{9D8B030D-6E8A-4147-A177-3AD203B41FA5}">
                      <a16:colId xmlns:a16="http://schemas.microsoft.com/office/drawing/2014/main" val="3357229515"/>
                    </a:ext>
                  </a:extLst>
                </a:gridCol>
                <a:gridCol w="6568162">
                  <a:extLst>
                    <a:ext uri="{9D8B030D-6E8A-4147-A177-3AD203B41FA5}">
                      <a16:colId xmlns:a16="http://schemas.microsoft.com/office/drawing/2014/main" val="2112767794"/>
                    </a:ext>
                  </a:extLst>
                </a:gridCol>
              </a:tblGrid>
              <a:tr h="557127">
                <a:tc>
                  <a:txBody>
                    <a:bodyPr/>
                    <a:lstStyle/>
                    <a:p>
                      <a:pPr marL="285750" indent="-285750">
                        <a:buFont typeface="Arial" panose="020B0604020202020204" pitchFamily="34" charset="0"/>
                        <a:buChar char="•"/>
                      </a:pPr>
                      <a:r>
                        <a:rPr lang="en-US" b="0" dirty="0">
                          <a:solidFill>
                            <a:schemeClr val="tx1"/>
                          </a:solidFill>
                        </a:rPr>
                        <a:t>I often think about past failures or experiences of rejection</a:t>
                      </a:r>
                      <a:endParaRPr lang="en-NZ"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US" b="0" dirty="0">
                          <a:solidFill>
                            <a:schemeClr val="tx1"/>
                          </a:solidFill>
                        </a:rPr>
                        <a:t>There are certain things about my past which I cannot recall without getting strong, painful emotions (</a:t>
                      </a:r>
                      <a:r>
                        <a:rPr lang="en-US" b="0" dirty="0" err="1">
                          <a:solidFill>
                            <a:schemeClr val="tx1"/>
                          </a:solidFill>
                        </a:rPr>
                        <a:t>ie</a:t>
                      </a:r>
                      <a:r>
                        <a:rPr lang="en-US" b="0" dirty="0">
                          <a:solidFill>
                            <a:schemeClr val="tx1"/>
                          </a:solidFill>
                        </a:rPr>
                        <a:t> guilt, shame, anger, fear </a:t>
                      </a:r>
                      <a:r>
                        <a:rPr lang="en-US" b="0" dirty="0" err="1">
                          <a:solidFill>
                            <a:schemeClr val="tx1"/>
                          </a:solidFill>
                        </a:rPr>
                        <a:t>etc</a:t>
                      </a:r>
                      <a:r>
                        <a:rPr lang="en-US" b="0" dirty="0">
                          <a:solidFill>
                            <a:schemeClr val="tx1"/>
                          </a:solidFill>
                        </a:rPr>
                        <a:t>)</a:t>
                      </a:r>
                      <a:endParaRPr lang="en-NZ" b="0" dirty="0">
                        <a:solidFill>
                          <a:schemeClr val="tx1"/>
                        </a:solidFill>
                      </a:endParaRPr>
                    </a:p>
                  </a:txBody>
                  <a:tcPr>
                    <a:solidFill>
                      <a:schemeClr val="bg1"/>
                    </a:solidFill>
                  </a:tcPr>
                </a:tc>
                <a:extLst>
                  <a:ext uri="{0D108BD9-81ED-4DB2-BD59-A6C34878D82A}">
                    <a16:rowId xmlns:a16="http://schemas.microsoft.com/office/drawing/2014/main" val="19411179"/>
                  </a:ext>
                </a:extLst>
              </a:tr>
            </a:tbl>
          </a:graphicData>
        </a:graphic>
      </p:graphicFrame>
      <p:graphicFrame>
        <p:nvGraphicFramePr>
          <p:cNvPr id="11" name="Table 2">
            <a:extLst>
              <a:ext uri="{FF2B5EF4-FFF2-40B4-BE49-F238E27FC236}">
                <a16:creationId xmlns:a16="http://schemas.microsoft.com/office/drawing/2014/main" id="{66631D16-7725-4371-8841-786792E33744}"/>
              </a:ext>
            </a:extLst>
          </p:cNvPr>
          <p:cNvGraphicFramePr>
            <a:graphicFrameLocks noGrp="1"/>
          </p:cNvGraphicFramePr>
          <p:nvPr>
            <p:extLst>
              <p:ext uri="{D42A27DB-BD31-4B8C-83A1-F6EECF244321}">
                <p14:modId xmlns:p14="http://schemas.microsoft.com/office/powerpoint/2010/main" val="1558140593"/>
              </p:ext>
            </p:extLst>
          </p:nvPr>
        </p:nvGraphicFramePr>
        <p:xfrm>
          <a:off x="133534" y="3256760"/>
          <a:ext cx="12215589" cy="640080"/>
        </p:xfrm>
        <a:graphic>
          <a:graphicData uri="http://schemas.openxmlformats.org/drawingml/2006/table">
            <a:tbl>
              <a:tblPr firstRow="1" bandRow="1">
                <a:tableStyleId>{5C22544A-7EE6-4342-B048-85BDC9FD1C3A}</a:tableStyleId>
              </a:tblPr>
              <a:tblGrid>
                <a:gridCol w="5561842">
                  <a:extLst>
                    <a:ext uri="{9D8B030D-6E8A-4147-A177-3AD203B41FA5}">
                      <a16:colId xmlns:a16="http://schemas.microsoft.com/office/drawing/2014/main" val="3357229515"/>
                    </a:ext>
                  </a:extLst>
                </a:gridCol>
                <a:gridCol w="6653747">
                  <a:extLst>
                    <a:ext uri="{9D8B030D-6E8A-4147-A177-3AD203B41FA5}">
                      <a16:colId xmlns:a16="http://schemas.microsoft.com/office/drawing/2014/main" val="2112767794"/>
                    </a:ext>
                  </a:extLst>
                </a:gridCol>
              </a:tblGrid>
              <a:tr h="557127">
                <a:tc>
                  <a:txBody>
                    <a:bodyPr/>
                    <a:lstStyle/>
                    <a:p>
                      <a:pPr marL="285750" indent="-285750">
                        <a:buFont typeface="Arial" panose="020B0604020202020204" pitchFamily="34" charset="0"/>
                        <a:buChar char="•"/>
                      </a:pPr>
                      <a:r>
                        <a:rPr lang="en-US" b="0" dirty="0">
                          <a:solidFill>
                            <a:schemeClr val="tx1"/>
                          </a:solidFill>
                        </a:rPr>
                        <a:t>I seem to make the same mistakes over and over again.</a:t>
                      </a:r>
                      <a:endParaRPr lang="en-NZ"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US" b="0" dirty="0">
                          <a:solidFill>
                            <a:schemeClr val="tx1"/>
                          </a:solidFill>
                        </a:rPr>
                        <a:t>There are certain aspects of my character that I want to change, but I don’t believe I can ever successfully do so.</a:t>
                      </a:r>
                      <a:endParaRPr lang="en-NZ" b="0" dirty="0">
                        <a:solidFill>
                          <a:schemeClr val="tx1"/>
                        </a:solidFill>
                      </a:endParaRPr>
                    </a:p>
                  </a:txBody>
                  <a:tcPr>
                    <a:solidFill>
                      <a:schemeClr val="bg1"/>
                    </a:solidFill>
                  </a:tcPr>
                </a:tc>
                <a:extLst>
                  <a:ext uri="{0D108BD9-81ED-4DB2-BD59-A6C34878D82A}">
                    <a16:rowId xmlns:a16="http://schemas.microsoft.com/office/drawing/2014/main" val="19411179"/>
                  </a:ext>
                </a:extLst>
              </a:tr>
            </a:tbl>
          </a:graphicData>
        </a:graphic>
      </p:graphicFrame>
      <p:graphicFrame>
        <p:nvGraphicFramePr>
          <p:cNvPr id="12" name="Table 2">
            <a:extLst>
              <a:ext uri="{FF2B5EF4-FFF2-40B4-BE49-F238E27FC236}">
                <a16:creationId xmlns:a16="http://schemas.microsoft.com/office/drawing/2014/main" id="{77CBB798-821C-46E9-9950-668DEED6E527}"/>
              </a:ext>
            </a:extLst>
          </p:cNvPr>
          <p:cNvGraphicFramePr>
            <a:graphicFrameLocks noGrp="1"/>
          </p:cNvGraphicFramePr>
          <p:nvPr>
            <p:extLst>
              <p:ext uri="{D42A27DB-BD31-4B8C-83A1-F6EECF244321}">
                <p14:modId xmlns:p14="http://schemas.microsoft.com/office/powerpoint/2010/main" val="1824229818"/>
              </p:ext>
            </p:extLst>
          </p:nvPr>
        </p:nvGraphicFramePr>
        <p:xfrm>
          <a:off x="133534" y="4051253"/>
          <a:ext cx="12215589" cy="557127"/>
        </p:xfrm>
        <a:graphic>
          <a:graphicData uri="http://schemas.openxmlformats.org/drawingml/2006/table">
            <a:tbl>
              <a:tblPr firstRow="1" bandRow="1">
                <a:tableStyleId>{5C22544A-7EE6-4342-B048-85BDC9FD1C3A}</a:tableStyleId>
              </a:tblPr>
              <a:tblGrid>
                <a:gridCol w="5561842">
                  <a:extLst>
                    <a:ext uri="{9D8B030D-6E8A-4147-A177-3AD203B41FA5}">
                      <a16:colId xmlns:a16="http://schemas.microsoft.com/office/drawing/2014/main" val="3357229515"/>
                    </a:ext>
                  </a:extLst>
                </a:gridCol>
                <a:gridCol w="6653747">
                  <a:extLst>
                    <a:ext uri="{9D8B030D-6E8A-4147-A177-3AD203B41FA5}">
                      <a16:colId xmlns:a16="http://schemas.microsoft.com/office/drawing/2014/main" val="2112767794"/>
                    </a:ext>
                  </a:extLst>
                </a:gridCol>
              </a:tblGrid>
              <a:tr h="557127">
                <a:tc>
                  <a:txBody>
                    <a:bodyPr/>
                    <a:lstStyle/>
                    <a:p>
                      <a:pPr marL="285750" indent="-285750">
                        <a:buFont typeface="Arial" panose="020B0604020202020204" pitchFamily="34" charset="0"/>
                        <a:buChar char="•"/>
                      </a:pPr>
                      <a:r>
                        <a:rPr lang="en-US" b="0" dirty="0">
                          <a:solidFill>
                            <a:schemeClr val="tx1"/>
                          </a:solidFill>
                        </a:rPr>
                        <a:t>I feel inferior or sub-standard</a:t>
                      </a:r>
                      <a:endParaRPr lang="en-NZ"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r>
                        <a:rPr lang="en-NZ" b="0" dirty="0">
                          <a:solidFill>
                            <a:schemeClr val="tx1"/>
                          </a:solidFill>
                        </a:rPr>
                        <a:t>There are parts of my appearance that I cannot accept.</a:t>
                      </a:r>
                    </a:p>
                  </a:txBody>
                  <a:tcPr>
                    <a:solidFill>
                      <a:schemeClr val="bg1"/>
                    </a:solidFill>
                  </a:tcPr>
                </a:tc>
                <a:extLst>
                  <a:ext uri="{0D108BD9-81ED-4DB2-BD59-A6C34878D82A}">
                    <a16:rowId xmlns:a16="http://schemas.microsoft.com/office/drawing/2014/main" val="19411179"/>
                  </a:ext>
                </a:extLst>
              </a:tr>
            </a:tbl>
          </a:graphicData>
        </a:graphic>
      </p:graphicFrame>
      <p:graphicFrame>
        <p:nvGraphicFramePr>
          <p:cNvPr id="13" name="Table 2">
            <a:extLst>
              <a:ext uri="{FF2B5EF4-FFF2-40B4-BE49-F238E27FC236}">
                <a16:creationId xmlns:a16="http://schemas.microsoft.com/office/drawing/2014/main" id="{C3EF9295-E683-429A-9903-A1461384ECB8}"/>
              </a:ext>
            </a:extLst>
          </p:cNvPr>
          <p:cNvGraphicFramePr>
            <a:graphicFrameLocks noGrp="1"/>
          </p:cNvGraphicFramePr>
          <p:nvPr>
            <p:extLst>
              <p:ext uri="{D42A27DB-BD31-4B8C-83A1-F6EECF244321}">
                <p14:modId xmlns:p14="http://schemas.microsoft.com/office/powerpoint/2010/main" val="3024593199"/>
              </p:ext>
            </p:extLst>
          </p:nvPr>
        </p:nvGraphicFramePr>
        <p:xfrm>
          <a:off x="133534" y="4700052"/>
          <a:ext cx="12215589" cy="557127"/>
        </p:xfrm>
        <a:graphic>
          <a:graphicData uri="http://schemas.openxmlformats.org/drawingml/2006/table">
            <a:tbl>
              <a:tblPr firstRow="1" bandRow="1">
                <a:tableStyleId>{5C22544A-7EE6-4342-B048-85BDC9FD1C3A}</a:tableStyleId>
              </a:tblPr>
              <a:tblGrid>
                <a:gridCol w="5561842">
                  <a:extLst>
                    <a:ext uri="{9D8B030D-6E8A-4147-A177-3AD203B41FA5}">
                      <a16:colId xmlns:a16="http://schemas.microsoft.com/office/drawing/2014/main" val="3357229515"/>
                    </a:ext>
                  </a:extLst>
                </a:gridCol>
                <a:gridCol w="6653747">
                  <a:extLst>
                    <a:ext uri="{9D8B030D-6E8A-4147-A177-3AD203B41FA5}">
                      <a16:colId xmlns:a16="http://schemas.microsoft.com/office/drawing/2014/main" val="2112767794"/>
                    </a:ext>
                  </a:extLst>
                </a:gridCol>
              </a:tblGrid>
              <a:tr h="557127">
                <a:tc>
                  <a:txBody>
                    <a:bodyPr/>
                    <a:lstStyle/>
                    <a:p>
                      <a:pPr marL="285750" indent="-285750">
                        <a:buFont typeface="Arial" panose="020B0604020202020204" pitchFamily="34" charset="0"/>
                        <a:buChar char="•"/>
                      </a:pPr>
                      <a:r>
                        <a:rPr lang="en-NZ" b="0" dirty="0">
                          <a:solidFill>
                            <a:schemeClr val="tx1"/>
                          </a:solidFill>
                        </a:rPr>
                        <a:t>I am generally disgusted with myself.</a:t>
                      </a:r>
                    </a:p>
                  </a:txBody>
                  <a:tcPr>
                    <a:solidFill>
                      <a:schemeClr val="bg1"/>
                    </a:solidFill>
                  </a:tcPr>
                </a:tc>
                <a:tc>
                  <a:txBody>
                    <a:bodyPr/>
                    <a:lstStyle/>
                    <a:p>
                      <a:pPr marL="285750" indent="-285750">
                        <a:buFont typeface="Arial" panose="020B0604020202020204" pitchFamily="34" charset="0"/>
                        <a:buChar char="•"/>
                      </a:pPr>
                      <a:r>
                        <a:rPr lang="en-NZ" b="0" dirty="0">
                          <a:solidFill>
                            <a:schemeClr val="tx1"/>
                          </a:solidFill>
                        </a:rPr>
                        <a:t>I feel that certain experiences have basically ruined my life</a:t>
                      </a:r>
                    </a:p>
                  </a:txBody>
                  <a:tcPr>
                    <a:solidFill>
                      <a:schemeClr val="bg1"/>
                    </a:solidFill>
                  </a:tcPr>
                </a:tc>
                <a:extLst>
                  <a:ext uri="{0D108BD9-81ED-4DB2-BD59-A6C34878D82A}">
                    <a16:rowId xmlns:a16="http://schemas.microsoft.com/office/drawing/2014/main" val="19411179"/>
                  </a:ext>
                </a:extLst>
              </a:tr>
            </a:tbl>
          </a:graphicData>
        </a:graphic>
      </p:graphicFrame>
      <p:graphicFrame>
        <p:nvGraphicFramePr>
          <p:cNvPr id="14" name="Table 2">
            <a:extLst>
              <a:ext uri="{FF2B5EF4-FFF2-40B4-BE49-F238E27FC236}">
                <a16:creationId xmlns:a16="http://schemas.microsoft.com/office/drawing/2014/main" id="{E6526BA7-586C-49DD-92CD-7442E9109812}"/>
              </a:ext>
            </a:extLst>
          </p:cNvPr>
          <p:cNvGraphicFramePr>
            <a:graphicFrameLocks noGrp="1"/>
          </p:cNvGraphicFramePr>
          <p:nvPr>
            <p:extLst>
              <p:ext uri="{D42A27DB-BD31-4B8C-83A1-F6EECF244321}">
                <p14:modId xmlns:p14="http://schemas.microsoft.com/office/powerpoint/2010/main" val="264751591"/>
              </p:ext>
            </p:extLst>
          </p:nvPr>
        </p:nvGraphicFramePr>
        <p:xfrm>
          <a:off x="-23589" y="5418892"/>
          <a:ext cx="12215589" cy="640080"/>
        </p:xfrm>
        <a:graphic>
          <a:graphicData uri="http://schemas.openxmlformats.org/drawingml/2006/table">
            <a:tbl>
              <a:tblPr firstRow="1" bandRow="1">
                <a:tableStyleId>{5C22544A-7EE6-4342-B048-85BDC9FD1C3A}</a:tableStyleId>
              </a:tblPr>
              <a:tblGrid>
                <a:gridCol w="5561842">
                  <a:extLst>
                    <a:ext uri="{9D8B030D-6E8A-4147-A177-3AD203B41FA5}">
                      <a16:colId xmlns:a16="http://schemas.microsoft.com/office/drawing/2014/main" val="3357229515"/>
                    </a:ext>
                  </a:extLst>
                </a:gridCol>
                <a:gridCol w="6653747">
                  <a:extLst>
                    <a:ext uri="{9D8B030D-6E8A-4147-A177-3AD203B41FA5}">
                      <a16:colId xmlns:a16="http://schemas.microsoft.com/office/drawing/2014/main" val="2112767794"/>
                    </a:ext>
                  </a:extLst>
                </a:gridCol>
              </a:tblGrid>
              <a:tr h="557127">
                <a:tc>
                  <a:txBody>
                    <a:bodyPr/>
                    <a:lstStyle/>
                    <a:p>
                      <a:pPr marL="285750" indent="-285750">
                        <a:buFont typeface="Arial" panose="020B0604020202020204" pitchFamily="34" charset="0"/>
                        <a:buChar char="•"/>
                      </a:pPr>
                      <a:r>
                        <a:rPr lang="en-NZ" b="0" dirty="0">
                          <a:solidFill>
                            <a:schemeClr val="tx1"/>
                          </a:solidFill>
                        </a:rPr>
                        <a:t>I see of myself as an immoral person.</a:t>
                      </a:r>
                    </a:p>
                  </a:txBody>
                  <a:tcPr>
                    <a:solidFill>
                      <a:schemeClr val="bg1"/>
                    </a:solidFill>
                  </a:tcPr>
                </a:tc>
                <a:tc>
                  <a:txBody>
                    <a:bodyPr/>
                    <a:lstStyle/>
                    <a:p>
                      <a:pPr marL="285750" indent="-285750">
                        <a:buFont typeface="Arial" panose="020B0604020202020204" pitchFamily="34" charset="0"/>
                        <a:buChar char="•"/>
                      </a:pPr>
                      <a:r>
                        <a:rPr lang="en-NZ" b="0" dirty="0">
                          <a:solidFill>
                            <a:schemeClr val="tx1"/>
                          </a:solidFill>
                        </a:rPr>
                        <a:t>I feel that I have lost the opportunity to experience a complete and wonderful life.</a:t>
                      </a:r>
                    </a:p>
                  </a:txBody>
                  <a:tcPr>
                    <a:solidFill>
                      <a:schemeClr val="bg1"/>
                    </a:solidFill>
                  </a:tcPr>
                </a:tc>
                <a:extLst>
                  <a:ext uri="{0D108BD9-81ED-4DB2-BD59-A6C34878D82A}">
                    <a16:rowId xmlns:a16="http://schemas.microsoft.com/office/drawing/2014/main" val="19411179"/>
                  </a:ext>
                </a:extLst>
              </a:tr>
            </a:tbl>
          </a:graphicData>
        </a:graphic>
      </p:graphicFrame>
      <p:sp>
        <p:nvSpPr>
          <p:cNvPr id="16" name="TextBox 15">
            <a:extLst>
              <a:ext uri="{FF2B5EF4-FFF2-40B4-BE49-F238E27FC236}">
                <a16:creationId xmlns:a16="http://schemas.microsoft.com/office/drawing/2014/main" id="{F2EF1F87-53D1-48CC-86B4-9203366D98ED}"/>
              </a:ext>
            </a:extLst>
          </p:cNvPr>
          <p:cNvSpPr txBox="1"/>
          <p:nvPr/>
        </p:nvSpPr>
        <p:spPr>
          <a:xfrm>
            <a:off x="9282415" y="6335301"/>
            <a:ext cx="2373791" cy="369332"/>
          </a:xfrm>
          <a:prstGeom prst="rect">
            <a:avLst/>
          </a:prstGeom>
          <a:noFill/>
        </p:spPr>
        <p:txBody>
          <a:bodyPr wrap="none" rtlCol="0">
            <a:spAutoFit/>
          </a:bodyPr>
          <a:lstStyle/>
          <a:p>
            <a:r>
              <a:rPr lang="en-NZ" sz="1200" b="1" dirty="0"/>
              <a:t>Session Five:  19 of 22 Slides</a:t>
            </a:r>
            <a:r>
              <a:rPr lang="en-NZ" dirty="0"/>
              <a:t> </a:t>
            </a:r>
          </a:p>
        </p:txBody>
      </p:sp>
      <p:sp>
        <p:nvSpPr>
          <p:cNvPr id="3" name="Text Placeholder 6">
            <a:extLst>
              <a:ext uri="{FF2B5EF4-FFF2-40B4-BE49-F238E27FC236}">
                <a16:creationId xmlns:a16="http://schemas.microsoft.com/office/drawing/2014/main" id="{0CAEBFC2-E1B5-4BAB-1D50-581ED2246AB5}"/>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41069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21B9AD8-D3DF-4396-85A6-03D9234FBBA2}"/>
              </a:ext>
            </a:extLst>
          </p:cNvPr>
          <p:cNvSpPr/>
          <p:nvPr/>
        </p:nvSpPr>
        <p:spPr>
          <a:xfrm>
            <a:off x="-23590" y="1897820"/>
            <a:ext cx="1221558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pic>
        <p:nvPicPr>
          <p:cNvPr id="118" name="Picture 117">
            <a:extLst>
              <a:ext uri="{FF2B5EF4-FFF2-40B4-BE49-F238E27FC236}">
                <a16:creationId xmlns:a16="http://schemas.microsoft.com/office/drawing/2014/main" id="{140AED01-87E0-48D8-A5C7-D015714EFA62}"/>
              </a:ext>
            </a:extLst>
          </p:cNvPr>
          <p:cNvPicPr>
            <a:picLocks noChangeAspect="1"/>
          </p:cNvPicPr>
          <p:nvPr/>
        </p:nvPicPr>
        <p:blipFill>
          <a:blip r:embed="rId2"/>
          <a:stretch>
            <a:fillRect/>
          </a:stretch>
        </p:blipFill>
        <p:spPr>
          <a:xfrm>
            <a:off x="2491001" y="2207615"/>
            <a:ext cx="1368775" cy="2604366"/>
          </a:xfrm>
          <a:prstGeom prst="rect">
            <a:avLst/>
          </a:prstGeom>
          <a:ln w="76200">
            <a:solidFill>
              <a:schemeClr val="bg1"/>
            </a:solidFill>
          </a:ln>
        </p:spPr>
      </p:pic>
      <p:sp>
        <p:nvSpPr>
          <p:cNvPr id="57" name="TextBox 56">
            <a:extLst>
              <a:ext uri="{FF2B5EF4-FFF2-40B4-BE49-F238E27FC236}">
                <a16:creationId xmlns:a16="http://schemas.microsoft.com/office/drawing/2014/main" id="{8EE92C23-F905-4185-B2F0-384B7AD5337F}"/>
              </a:ext>
            </a:extLst>
          </p:cNvPr>
          <p:cNvSpPr txBox="1"/>
          <p:nvPr/>
        </p:nvSpPr>
        <p:spPr>
          <a:xfrm>
            <a:off x="4747346" y="5589244"/>
            <a:ext cx="2051824" cy="369332"/>
          </a:xfrm>
          <a:prstGeom prst="rect">
            <a:avLst/>
          </a:prstGeom>
          <a:noFill/>
        </p:spPr>
        <p:txBody>
          <a:bodyPr wrap="square">
            <a:spAutoFit/>
          </a:bodyPr>
          <a:lstStyle/>
          <a:p>
            <a:pPr algn="ctr"/>
            <a:r>
              <a:rPr lang="en-NZ" sz="1800" b="1" dirty="0">
                <a:solidFill>
                  <a:schemeClr val="accent1"/>
                </a:solidFill>
              </a:rPr>
              <a:t>COMPASSION</a:t>
            </a:r>
          </a:p>
        </p:txBody>
      </p:sp>
      <p:pic>
        <p:nvPicPr>
          <p:cNvPr id="65" name="Picture 64">
            <a:extLst>
              <a:ext uri="{FF2B5EF4-FFF2-40B4-BE49-F238E27FC236}">
                <a16:creationId xmlns:a16="http://schemas.microsoft.com/office/drawing/2014/main" id="{BB113E90-65F9-45A7-A2D5-562D4FA9C022}"/>
              </a:ext>
            </a:extLst>
          </p:cNvPr>
          <p:cNvPicPr>
            <a:picLocks noChangeAspect="1"/>
          </p:cNvPicPr>
          <p:nvPr/>
        </p:nvPicPr>
        <p:blipFill rotWithShape="1">
          <a:blip r:embed="rId3"/>
          <a:srcRect l="24435" t="29583" r="24444" b="46301"/>
          <a:stretch/>
        </p:blipFill>
        <p:spPr>
          <a:xfrm>
            <a:off x="-23589" y="26517"/>
            <a:ext cx="12215589" cy="1920636"/>
          </a:xfrm>
          <a:prstGeom prst="rect">
            <a:avLst/>
          </a:prstGeom>
        </p:spPr>
      </p:pic>
      <p:pic>
        <p:nvPicPr>
          <p:cNvPr id="67" name="Picture 66">
            <a:extLst>
              <a:ext uri="{FF2B5EF4-FFF2-40B4-BE49-F238E27FC236}">
                <a16:creationId xmlns:a16="http://schemas.microsoft.com/office/drawing/2014/main" id="{0387991F-CF67-4B8D-8B38-55EF62AB9645}"/>
              </a:ext>
            </a:extLst>
          </p:cNvPr>
          <p:cNvPicPr>
            <a:picLocks noChangeAspect="1"/>
          </p:cNvPicPr>
          <p:nvPr/>
        </p:nvPicPr>
        <p:blipFill rotWithShape="1">
          <a:blip r:embed="rId3"/>
          <a:srcRect l="24435" t="29583" r="24444" b="46301"/>
          <a:stretch/>
        </p:blipFill>
        <p:spPr>
          <a:xfrm rot="10800000">
            <a:off x="23782" y="4843914"/>
            <a:ext cx="12215589" cy="2033089"/>
          </a:xfrm>
          <a:prstGeom prst="rect">
            <a:avLst/>
          </a:prstGeom>
        </p:spPr>
      </p:pic>
      <p:sp>
        <p:nvSpPr>
          <p:cNvPr id="30" name="Content Placeholder 38">
            <a:extLst>
              <a:ext uri="{FF2B5EF4-FFF2-40B4-BE49-F238E27FC236}">
                <a16:creationId xmlns:a16="http://schemas.microsoft.com/office/drawing/2014/main" id="{30F3943D-65A8-44D1-BA1A-1EF588F599AA}"/>
              </a:ext>
            </a:extLst>
          </p:cNvPr>
          <p:cNvSpPr txBox="1">
            <a:spLocks/>
          </p:cNvSpPr>
          <p:nvPr/>
        </p:nvSpPr>
        <p:spPr>
          <a:xfrm>
            <a:off x="3875392" y="2844153"/>
            <a:ext cx="3607908" cy="68085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NZ" sz="4000" dirty="0">
                <a:solidFill>
                  <a:srgbClr val="FF0000"/>
                </a:solidFill>
              </a:rPr>
              <a:t>PUNISHMENT</a:t>
            </a:r>
          </a:p>
        </p:txBody>
      </p:sp>
      <p:pic>
        <p:nvPicPr>
          <p:cNvPr id="31" name="Picture 30">
            <a:extLst>
              <a:ext uri="{FF2B5EF4-FFF2-40B4-BE49-F238E27FC236}">
                <a16:creationId xmlns:a16="http://schemas.microsoft.com/office/drawing/2014/main" id="{79FD8289-E6CC-4812-B6DB-0A8932C2F1DF}"/>
              </a:ext>
            </a:extLst>
          </p:cNvPr>
          <p:cNvPicPr>
            <a:picLocks noChangeAspect="1"/>
          </p:cNvPicPr>
          <p:nvPr/>
        </p:nvPicPr>
        <p:blipFill>
          <a:blip r:embed="rId4"/>
          <a:stretch>
            <a:fillRect/>
          </a:stretch>
        </p:blipFill>
        <p:spPr>
          <a:xfrm>
            <a:off x="7438080" y="2009165"/>
            <a:ext cx="1350180" cy="2749020"/>
          </a:xfrm>
          <a:prstGeom prst="rect">
            <a:avLst/>
          </a:prstGeom>
        </p:spPr>
      </p:pic>
      <p:sp>
        <p:nvSpPr>
          <p:cNvPr id="32" name="TextBox 31">
            <a:extLst>
              <a:ext uri="{FF2B5EF4-FFF2-40B4-BE49-F238E27FC236}">
                <a16:creationId xmlns:a16="http://schemas.microsoft.com/office/drawing/2014/main" id="{4B323500-AD42-4765-B88A-90FC9FB763E3}"/>
              </a:ext>
            </a:extLst>
          </p:cNvPr>
          <p:cNvSpPr txBox="1"/>
          <p:nvPr/>
        </p:nvSpPr>
        <p:spPr>
          <a:xfrm>
            <a:off x="3018760" y="282292"/>
            <a:ext cx="5525774" cy="646331"/>
          </a:xfrm>
          <a:prstGeom prst="rect">
            <a:avLst/>
          </a:prstGeom>
          <a:noFill/>
        </p:spPr>
        <p:txBody>
          <a:bodyPr wrap="square" rtlCol="0">
            <a:spAutoFit/>
          </a:bodyPr>
          <a:lstStyle/>
          <a:p>
            <a:r>
              <a:rPr lang="en-NZ" sz="3600" b="1" dirty="0">
                <a:solidFill>
                  <a:schemeClr val="bg1"/>
                </a:solidFill>
              </a:rPr>
              <a:t>UNPACKING OUR FEARS</a:t>
            </a:r>
          </a:p>
        </p:txBody>
      </p:sp>
      <p:sp>
        <p:nvSpPr>
          <p:cNvPr id="13" name="TextBox 12">
            <a:extLst>
              <a:ext uri="{FF2B5EF4-FFF2-40B4-BE49-F238E27FC236}">
                <a16:creationId xmlns:a16="http://schemas.microsoft.com/office/drawing/2014/main" id="{1C97A704-FAD3-4D48-B66B-9201A6A454F1}"/>
              </a:ext>
            </a:extLst>
          </p:cNvPr>
          <p:cNvSpPr txBox="1"/>
          <p:nvPr/>
        </p:nvSpPr>
        <p:spPr>
          <a:xfrm>
            <a:off x="2596392" y="928623"/>
            <a:ext cx="6165908" cy="369332"/>
          </a:xfrm>
          <a:prstGeom prst="rect">
            <a:avLst/>
          </a:prstGeom>
          <a:noFill/>
        </p:spPr>
        <p:txBody>
          <a:bodyPr wrap="square">
            <a:spAutoFit/>
          </a:bodyPr>
          <a:lstStyle/>
          <a:p>
            <a:pPr algn="ctr"/>
            <a:r>
              <a:rPr lang="en-NZ" sz="1800" b="1" dirty="0">
                <a:solidFill>
                  <a:schemeClr val="bg1"/>
                </a:solidFill>
              </a:rPr>
              <a:t>SESSION SIX</a:t>
            </a:r>
          </a:p>
        </p:txBody>
      </p:sp>
    </p:spTree>
    <p:extLst>
      <p:ext uri="{BB962C8B-B14F-4D97-AF65-F5344CB8AC3E}">
        <p14:creationId xmlns:p14="http://schemas.microsoft.com/office/powerpoint/2010/main" val="412253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0"/>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6" y="372331"/>
            <a:ext cx="7190683" cy="646331"/>
          </a:xfrm>
          <a:prstGeom prst="rect">
            <a:avLst/>
          </a:prstGeom>
          <a:noFill/>
        </p:spPr>
        <p:txBody>
          <a:bodyPr wrap="square" rtlCol="0">
            <a:spAutoFit/>
          </a:bodyPr>
          <a:lstStyle/>
          <a:p>
            <a:r>
              <a:rPr lang="en-NZ" sz="3600" b="1" dirty="0">
                <a:solidFill>
                  <a:schemeClr val="bg1"/>
                </a:solidFill>
              </a:rPr>
              <a:t>THE FEAR of PUNISHMENT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23591" y="2451417"/>
            <a:ext cx="12215589" cy="4213205"/>
          </a:xfrm>
          <a:prstGeom prst="rect">
            <a:avLst/>
          </a:prstGeom>
          <a:solidFill>
            <a:schemeClr val="bg1"/>
          </a:solidFill>
        </p:spPr>
        <p:txBody>
          <a:bodyPr wrap="square">
            <a:spAutoFit/>
          </a:bodyPr>
          <a:lstStyle/>
          <a:p>
            <a:pPr marL="685800" indent="-457200" algn="ctr">
              <a:lnSpc>
                <a:spcPct val="107000"/>
              </a:lnSpc>
              <a:spcAft>
                <a:spcPts val="800"/>
              </a:spcAft>
              <a:buFont typeface="+mj-lt"/>
              <a:buAutoNum type="alphaUcPeriod"/>
            </a:pPr>
            <a:r>
              <a:rPr lang="en-US" sz="2000" dirty="0">
                <a:latin typeface="Calibri" panose="020F0502020204030204" pitchFamily="34" charset="0"/>
                <a:ea typeface="Calibri" panose="020F0502020204030204" pitchFamily="34" charset="0"/>
                <a:cs typeface="Times New Roman" panose="02020603050405020304" pitchFamily="18" charset="0"/>
              </a:rPr>
              <a:t>If we’ve experienced or seen punishment from failures, </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we can create a view </a:t>
            </a:r>
            <a:r>
              <a:rPr lang="en-US" sz="2000" dirty="0">
                <a:latin typeface="Calibri" panose="020F0502020204030204" pitchFamily="34" charset="0"/>
                <a:ea typeface="Calibri" panose="020F0502020204030204" pitchFamily="34" charset="0"/>
                <a:cs typeface="Times New Roman" panose="02020603050405020304" pitchFamily="18" charset="0"/>
              </a:rPr>
              <a:t>that </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those who fail will receive a form of deserved punishment</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685800" indent="-457200" algn="ctr">
              <a:lnSpc>
                <a:spcPct val="107000"/>
              </a:lnSpc>
              <a:spcAft>
                <a:spcPts val="800"/>
              </a:spcAft>
              <a:buFont typeface="+mj-lt"/>
              <a:buAutoNum type="alphaUcPeriod"/>
            </a:pPr>
            <a:r>
              <a:rPr lang="en-US" sz="2000" dirty="0">
                <a:latin typeface="Calibri" panose="020F0502020204030204" pitchFamily="34" charset="0"/>
                <a:ea typeface="Calibri" panose="020F0502020204030204" pitchFamily="34" charset="0"/>
                <a:cs typeface="Times New Roman" panose="02020603050405020304" pitchFamily="18" charset="0"/>
              </a:rPr>
              <a:t>  We can put our guard up and divert failure by </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pointing the blame </a:t>
            </a:r>
            <a:r>
              <a:rPr lang="en-US" sz="2000" dirty="0">
                <a:latin typeface="Calibri" panose="020F0502020204030204" pitchFamily="34" charset="0"/>
                <a:ea typeface="Calibri" panose="020F0502020204030204" pitchFamily="34" charset="0"/>
                <a:cs typeface="Times New Roman" panose="02020603050405020304" pitchFamily="18" charset="0"/>
              </a:rPr>
              <a:t>of failure elsewhere and tell  ourselves,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‘it isn’t my fault’.</a:t>
            </a:r>
            <a:br>
              <a:rPr lang="en-US" sz="2000" dirty="0"/>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685800" indent="-457200" algn="ctr">
              <a:lnSpc>
                <a:spcPct val="107000"/>
              </a:lnSpc>
              <a:spcAft>
                <a:spcPts val="800"/>
              </a:spcAft>
              <a:buFont typeface="+mj-lt"/>
              <a:buAutoNum type="alphaUcPeriod"/>
            </a:pP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Redirecting blame </a:t>
            </a:r>
            <a:r>
              <a:rPr lang="en-US" sz="2000" dirty="0">
                <a:latin typeface="Calibri" panose="020F0502020204030204" pitchFamily="34" charset="0"/>
                <a:ea typeface="Calibri" panose="020F0502020204030204" pitchFamily="34" charset="0"/>
                <a:cs typeface="Times New Roman" panose="02020603050405020304" pitchFamily="18" charset="0"/>
              </a:rPr>
              <a:t>and failure to others can </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make us feel superior. </a:t>
            </a:r>
          </a:p>
          <a:p>
            <a:pPr marL="571500" indent="-342900" algn="ctr">
              <a:lnSpc>
                <a:spcPct val="107000"/>
              </a:lnSpc>
              <a:spcAft>
                <a:spcPts val="800"/>
              </a:spcAf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D.  Our attempts to </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divert blame can make us susceptible to </a:t>
            </a:r>
            <a:r>
              <a:rPr lang="en-US" sz="2000" dirty="0">
                <a:latin typeface="Calibri" panose="020F0502020204030204" pitchFamily="34" charset="0"/>
                <a:ea typeface="Calibri" panose="020F0502020204030204" pitchFamily="34" charset="0"/>
                <a:cs typeface="Times New Roman" panose="02020603050405020304" pitchFamily="18" charset="0"/>
              </a:rPr>
              <a:t>other more </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undesirable tendencies such as dishonesty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br>
              <a:rPr lang="en-US" sz="2000" dirty="0"/>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0BB980C-B29B-4D27-83BC-4A2C052E0F0B}"/>
              </a:ext>
            </a:extLst>
          </p:cNvPr>
          <p:cNvSpPr txBox="1"/>
          <p:nvPr/>
        </p:nvSpPr>
        <p:spPr>
          <a:xfrm>
            <a:off x="9282415" y="6335301"/>
            <a:ext cx="2127505" cy="369332"/>
          </a:xfrm>
          <a:prstGeom prst="rect">
            <a:avLst/>
          </a:prstGeom>
          <a:noFill/>
        </p:spPr>
        <p:txBody>
          <a:bodyPr wrap="none" rtlCol="0">
            <a:spAutoFit/>
          </a:bodyPr>
          <a:lstStyle/>
          <a:p>
            <a:r>
              <a:rPr lang="en-NZ" sz="1200" b="1" dirty="0"/>
              <a:t>Session Six : 2 or 11 Slides</a:t>
            </a:r>
            <a:r>
              <a:rPr lang="en-NZ" dirty="0"/>
              <a:t> </a:t>
            </a:r>
          </a:p>
        </p:txBody>
      </p:sp>
      <p:sp>
        <p:nvSpPr>
          <p:cNvPr id="8" name="TextBox 7">
            <a:extLst>
              <a:ext uri="{FF2B5EF4-FFF2-40B4-BE49-F238E27FC236}">
                <a16:creationId xmlns:a16="http://schemas.microsoft.com/office/drawing/2014/main" id="{26C7869E-60D6-4EFF-AC94-6F8ED13F11D9}"/>
              </a:ext>
            </a:extLst>
          </p:cNvPr>
          <p:cNvSpPr txBox="1"/>
          <p:nvPr/>
        </p:nvSpPr>
        <p:spPr>
          <a:xfrm>
            <a:off x="7559517" y="1335792"/>
            <a:ext cx="2041638" cy="375552"/>
          </a:xfrm>
          <a:prstGeom prst="rect">
            <a:avLst/>
          </a:prstGeom>
          <a:noFill/>
        </p:spPr>
        <p:txBody>
          <a:bodyPr wrap="square">
            <a:spAutoFit/>
          </a:bodyPr>
          <a:lstStyle/>
          <a:p>
            <a:pPr>
              <a:lnSpc>
                <a:spcPct val="107000"/>
              </a:lnSpc>
              <a:spcAft>
                <a:spcPts val="800"/>
              </a:spcAft>
            </a:pPr>
            <a:r>
              <a:rPr lang="en-US" sz="1800" b="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BLAME GAME</a:t>
            </a:r>
            <a:endParaRPr lang="en-NZ"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A285C29-6980-7A04-4C74-E680A1DFD2D9}"/>
              </a:ext>
            </a:extLst>
          </p:cNvPr>
          <p:cNvSpPr txBox="1"/>
          <p:nvPr/>
        </p:nvSpPr>
        <p:spPr>
          <a:xfrm>
            <a:off x="2411604" y="2002887"/>
            <a:ext cx="7303895" cy="375552"/>
          </a:xfrm>
          <a:prstGeom prst="rect">
            <a:avLst/>
          </a:prstGeom>
          <a:noFill/>
        </p:spPr>
        <p:txBody>
          <a:bodyPr wrap="square">
            <a:spAutoFit/>
          </a:bodyPr>
          <a:lstStyle/>
          <a:p>
            <a:pPr>
              <a:lnSpc>
                <a:spcPct val="107000"/>
              </a:lnSpc>
              <a:spcAft>
                <a:spcPts val="800"/>
              </a:spcAft>
            </a:pPr>
            <a:r>
              <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LETS GUESS YOUR SKIT – ARE THEY ACTING OUT “A” – “B” – “C” – “D”? </a:t>
            </a:r>
            <a:endParaRPr lang="en-N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217010B-4A2E-6C08-BCCC-EF777550A5F4}"/>
              </a:ext>
            </a:extLst>
          </p:cNvPr>
          <p:cNvSpPr txBox="1"/>
          <p:nvPr/>
        </p:nvSpPr>
        <p:spPr>
          <a:xfrm>
            <a:off x="2814644" y="5959749"/>
            <a:ext cx="5685693" cy="375552"/>
          </a:xfrm>
          <a:prstGeom prst="rect">
            <a:avLst/>
          </a:prstGeom>
          <a:noFill/>
        </p:spPr>
        <p:txBody>
          <a:bodyPr wrap="square">
            <a:spAutoFit/>
          </a:bodyPr>
          <a:lstStyle/>
          <a:p>
            <a:pPr>
              <a:lnSpc>
                <a:spcPct val="107000"/>
              </a:lnSpc>
              <a:spcAft>
                <a:spcPts val="800"/>
              </a:spcAft>
            </a:pPr>
            <a:r>
              <a:rPr lang="en-US" sz="1800" b="1" u="sng"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CREATE A SKIT from the Letter Allocated to your Group</a:t>
            </a:r>
            <a:endParaRPr lang="en-N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39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base">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base">
                                        <p:cTn id="13"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 calcmode="lin" valueType="num">
                                      <p:cBhvr additive="base">
                                        <p:cTn id="19"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4"/>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88246" y="1999402"/>
            <a:ext cx="12215589" cy="595932"/>
          </a:xfrm>
          <a:prstGeom prst="rect">
            <a:avLst/>
          </a:prstGeom>
          <a:solidFill>
            <a:schemeClr val="bg1"/>
          </a:solidFill>
        </p:spPr>
        <p:txBody>
          <a:bodyPr wrap="square">
            <a:spAutoFit/>
          </a:bodyPr>
          <a:lstStyle/>
          <a:p>
            <a:pPr marL="228600" algn="ctr">
              <a:lnSpc>
                <a:spcPct val="107000"/>
              </a:lnSpc>
              <a:spcAft>
                <a:spcPts val="800"/>
              </a:spcAft>
            </a:pPr>
            <a:r>
              <a:rPr lang="en-US" sz="32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“One-Up”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EE2437-3AEC-4301-A8D5-F9CAB001B9C4}"/>
              </a:ext>
            </a:extLst>
          </p:cNvPr>
          <p:cNvSpPr txBox="1"/>
          <p:nvPr/>
        </p:nvSpPr>
        <p:spPr>
          <a:xfrm>
            <a:off x="9282415" y="6335301"/>
            <a:ext cx="2127505" cy="369332"/>
          </a:xfrm>
          <a:prstGeom prst="rect">
            <a:avLst/>
          </a:prstGeom>
          <a:noFill/>
        </p:spPr>
        <p:txBody>
          <a:bodyPr wrap="none" rtlCol="0">
            <a:spAutoFit/>
          </a:bodyPr>
          <a:lstStyle/>
          <a:p>
            <a:r>
              <a:rPr lang="en-NZ" sz="1200" b="1" dirty="0"/>
              <a:t>Session Six : 2 or 11 Slides</a:t>
            </a:r>
            <a:r>
              <a:rPr lang="en-NZ" dirty="0"/>
              <a:t> </a:t>
            </a:r>
          </a:p>
        </p:txBody>
      </p:sp>
      <p:sp>
        <p:nvSpPr>
          <p:cNvPr id="8" name="TextBox 7">
            <a:extLst>
              <a:ext uri="{FF2B5EF4-FFF2-40B4-BE49-F238E27FC236}">
                <a16:creationId xmlns:a16="http://schemas.microsoft.com/office/drawing/2014/main" id="{794E0AFF-BF50-4666-8158-DCA2A86FC78C}"/>
              </a:ext>
            </a:extLst>
          </p:cNvPr>
          <p:cNvSpPr txBox="1"/>
          <p:nvPr/>
        </p:nvSpPr>
        <p:spPr>
          <a:xfrm>
            <a:off x="2524816" y="372331"/>
            <a:ext cx="7190683" cy="646331"/>
          </a:xfrm>
          <a:prstGeom prst="rect">
            <a:avLst/>
          </a:prstGeom>
          <a:noFill/>
        </p:spPr>
        <p:txBody>
          <a:bodyPr wrap="square" rtlCol="0">
            <a:spAutoFit/>
          </a:bodyPr>
          <a:lstStyle/>
          <a:p>
            <a:r>
              <a:rPr lang="en-NZ" sz="3600" b="1" dirty="0">
                <a:solidFill>
                  <a:schemeClr val="bg1"/>
                </a:solidFill>
              </a:rPr>
              <a:t>THE FEAR of PUNISHMENT </a:t>
            </a:r>
          </a:p>
        </p:txBody>
      </p:sp>
      <p:sp>
        <p:nvSpPr>
          <p:cNvPr id="10" name="TextBox 9">
            <a:extLst>
              <a:ext uri="{FF2B5EF4-FFF2-40B4-BE49-F238E27FC236}">
                <a16:creationId xmlns:a16="http://schemas.microsoft.com/office/drawing/2014/main" id="{FC9358EB-F28A-4D8B-9AED-7B11A1621C3B}"/>
              </a:ext>
            </a:extLst>
          </p:cNvPr>
          <p:cNvSpPr txBox="1"/>
          <p:nvPr/>
        </p:nvSpPr>
        <p:spPr>
          <a:xfrm>
            <a:off x="7529372" y="1326300"/>
            <a:ext cx="2041638" cy="375552"/>
          </a:xfrm>
          <a:prstGeom prst="rect">
            <a:avLst/>
          </a:prstGeom>
          <a:noFill/>
        </p:spPr>
        <p:txBody>
          <a:bodyPr wrap="square">
            <a:spAutoFit/>
          </a:bodyPr>
          <a:lstStyle/>
          <a:p>
            <a:pPr>
              <a:lnSpc>
                <a:spcPct val="107000"/>
              </a:lnSpc>
              <a:spcAft>
                <a:spcPts val="800"/>
              </a:spcAft>
            </a:pPr>
            <a:r>
              <a:rPr lang="en-US" sz="1800" b="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BLAME GAME</a:t>
            </a:r>
            <a:endParaRPr lang="en-NZ"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nline Media 2" title="Dueling Hats - Key &amp; Peele">
            <a:hlinkClick r:id="" action="ppaction://media"/>
            <a:extLst>
              <a:ext uri="{FF2B5EF4-FFF2-40B4-BE49-F238E27FC236}">
                <a16:creationId xmlns:a16="http://schemas.microsoft.com/office/drawing/2014/main" id="{E52D0386-03D1-7D92-5BC8-78332FB756A1}"/>
              </a:ext>
            </a:extLst>
          </p:cNvPr>
          <p:cNvPicPr>
            <a:picLocks noRot="1" noChangeAspect="1"/>
          </p:cNvPicPr>
          <p:nvPr>
            <a:videoFile r:link="rId1"/>
          </p:nvPr>
        </p:nvPicPr>
        <p:blipFill>
          <a:blip r:embed="rId5"/>
          <a:stretch>
            <a:fillRect/>
          </a:stretch>
        </p:blipFill>
        <p:spPr>
          <a:xfrm>
            <a:off x="3421498" y="2699109"/>
            <a:ext cx="5639666" cy="3183920"/>
          </a:xfrm>
          <a:prstGeom prst="rect">
            <a:avLst/>
          </a:prstGeom>
        </p:spPr>
      </p:pic>
    </p:spTree>
    <p:extLst>
      <p:ext uri="{BB962C8B-B14F-4D97-AF65-F5344CB8AC3E}">
        <p14:creationId xmlns:p14="http://schemas.microsoft.com/office/powerpoint/2010/main" val="108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3"/>
                </p:tgtEl>
              </p:cMediaNode>
            </p:video>
          </p:childTnLst>
        </p:cTn>
      </p:par>
    </p:tnLst>
    <p:bldLst>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23591" y="2451417"/>
            <a:ext cx="12215589" cy="3217547"/>
          </a:xfrm>
          <a:prstGeom prst="rect">
            <a:avLst/>
          </a:prstGeom>
          <a:solidFill>
            <a:schemeClr val="bg1"/>
          </a:solidFill>
        </p:spPr>
        <p:txBody>
          <a:bodyPr wrap="square">
            <a:spAutoFit/>
          </a:bodyPr>
          <a:lstStyle/>
          <a:p>
            <a:pPr marL="685800" indent="-457200" algn="ctr">
              <a:lnSpc>
                <a:spcPct val="107000"/>
              </a:lnSpc>
              <a:spcAft>
                <a:spcPts val="800"/>
              </a:spcAft>
              <a:buAutoNum type="alphaUcParenR"/>
            </a:pPr>
            <a:r>
              <a:rPr lang="en-US" sz="2000" dirty="0">
                <a:latin typeface="Calibri" panose="020F0502020204030204" pitchFamily="34" charset="0"/>
                <a:ea typeface="Calibri" panose="020F0502020204030204" pitchFamily="34" charset="0"/>
                <a:cs typeface="Times New Roman" panose="02020603050405020304" pitchFamily="18" charset="0"/>
              </a:rPr>
              <a:t>Preserving our sense of self and a fear of punishment can also lead us to always </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be “one-up” </a:t>
            </a:r>
            <a:b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on another person</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685800" indent="-457200" algn="ctr">
              <a:lnSpc>
                <a:spcPct val="107000"/>
              </a:lnSpc>
              <a:spcAft>
                <a:spcPts val="800"/>
              </a:spcAft>
              <a:buAutoNum type="alphaUcParenR"/>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dirty="0"/>
              <a:t>When we </a:t>
            </a:r>
            <a:r>
              <a:rPr lang="en-US" b="1" dirty="0">
                <a:solidFill>
                  <a:schemeClr val="accent1"/>
                </a:solidFill>
              </a:rPr>
              <a:t>do better than someone else</a:t>
            </a:r>
            <a:r>
              <a:rPr lang="en-US" dirty="0"/>
              <a:t>, it makes us </a:t>
            </a:r>
            <a:r>
              <a:rPr lang="en-US" b="1" dirty="0">
                <a:solidFill>
                  <a:schemeClr val="accent1"/>
                </a:solidFill>
              </a:rPr>
              <a:t>feel good </a:t>
            </a:r>
            <a:r>
              <a:rPr lang="en-US" dirty="0"/>
              <a:t>and </a:t>
            </a:r>
            <a:r>
              <a:rPr lang="en-US" b="1" dirty="0">
                <a:solidFill>
                  <a:schemeClr val="accent1"/>
                </a:solidFill>
              </a:rPr>
              <a:t>helps</a:t>
            </a:r>
            <a:r>
              <a:rPr lang="en-US" dirty="0"/>
              <a:t> us                                                                                                                                </a:t>
            </a:r>
            <a:r>
              <a:rPr lang="en-US" b="1" dirty="0">
                <a:solidFill>
                  <a:schemeClr val="accent1"/>
                </a:solidFill>
              </a:rPr>
              <a:t>avoid trouble. </a:t>
            </a:r>
          </a:p>
          <a:p>
            <a:pPr marL="685800" indent="-457200" algn="ctr">
              <a:lnSpc>
                <a:spcPct val="107000"/>
              </a:lnSpc>
              <a:spcAft>
                <a:spcPts val="800"/>
              </a:spcAft>
              <a:buAutoNum type="alphaUcParenR"/>
            </a:pPr>
            <a:r>
              <a:rPr lang="en-US" dirty="0"/>
              <a:t>But this happiness </a:t>
            </a:r>
            <a:r>
              <a:rPr lang="en-US" b="1" dirty="0">
                <a:solidFill>
                  <a:schemeClr val="accent1"/>
                </a:solidFill>
              </a:rPr>
              <a:t>doesn't last long </a:t>
            </a:r>
            <a:r>
              <a:rPr lang="en-US" dirty="0"/>
              <a:t>because </a:t>
            </a:r>
            <a:r>
              <a:rPr lang="en-US" b="1" dirty="0">
                <a:solidFill>
                  <a:schemeClr val="accent1"/>
                </a:solidFill>
              </a:rPr>
              <a:t>someone else might do better</a:t>
            </a:r>
            <a:r>
              <a:rPr lang="en-US" dirty="0"/>
              <a:t>. Thinking we're always right and others are always wrong can lead to gossip. </a:t>
            </a:r>
            <a:r>
              <a:rPr lang="en-US" b="1" dirty="0">
                <a:solidFill>
                  <a:schemeClr val="accent1"/>
                </a:solidFill>
              </a:rPr>
              <a:t>It can also make us feel jealous, treat others unfairly, or not want to help them.</a:t>
            </a:r>
          </a:p>
          <a:p>
            <a:pPr marL="685800" indent="-457200" algn="ctr">
              <a:lnSpc>
                <a:spcPct val="107000"/>
              </a:lnSpc>
              <a:spcAft>
                <a:spcPts val="800"/>
              </a:spcAft>
              <a:buAutoNum type="alphaUcParenR"/>
            </a:pPr>
            <a:r>
              <a:rPr lang="en-US" dirty="0"/>
              <a:t>Sometimes, when </a:t>
            </a:r>
            <a:r>
              <a:rPr lang="en-US" b="1" dirty="0">
                <a:solidFill>
                  <a:schemeClr val="accent1"/>
                </a:solidFill>
              </a:rPr>
              <a:t>we cannot find someone or something to blame, we can blame ourselves.</a:t>
            </a:r>
            <a:r>
              <a:rPr lang="en-US" sz="2000" b="1" dirty="0">
                <a:solidFill>
                  <a:schemeClr val="accent1"/>
                </a:solidFill>
              </a:rPr>
              <a:t> </a:t>
            </a:r>
            <a:br>
              <a:rPr lang="en-US" sz="2000" dirty="0"/>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EE2437-3AEC-4301-A8D5-F9CAB001B9C4}"/>
              </a:ext>
            </a:extLst>
          </p:cNvPr>
          <p:cNvSpPr txBox="1"/>
          <p:nvPr/>
        </p:nvSpPr>
        <p:spPr>
          <a:xfrm>
            <a:off x="9282415" y="6335301"/>
            <a:ext cx="2127505" cy="369332"/>
          </a:xfrm>
          <a:prstGeom prst="rect">
            <a:avLst/>
          </a:prstGeom>
          <a:noFill/>
        </p:spPr>
        <p:txBody>
          <a:bodyPr wrap="none" rtlCol="0">
            <a:spAutoFit/>
          </a:bodyPr>
          <a:lstStyle/>
          <a:p>
            <a:r>
              <a:rPr lang="en-NZ" sz="1200" b="1" dirty="0"/>
              <a:t>Session Six : 2 or 11 Slides</a:t>
            </a:r>
            <a:r>
              <a:rPr lang="en-NZ" dirty="0"/>
              <a:t> </a:t>
            </a:r>
          </a:p>
        </p:txBody>
      </p:sp>
      <p:sp>
        <p:nvSpPr>
          <p:cNvPr id="8" name="TextBox 7">
            <a:extLst>
              <a:ext uri="{FF2B5EF4-FFF2-40B4-BE49-F238E27FC236}">
                <a16:creationId xmlns:a16="http://schemas.microsoft.com/office/drawing/2014/main" id="{794E0AFF-BF50-4666-8158-DCA2A86FC78C}"/>
              </a:ext>
            </a:extLst>
          </p:cNvPr>
          <p:cNvSpPr txBox="1"/>
          <p:nvPr/>
        </p:nvSpPr>
        <p:spPr>
          <a:xfrm>
            <a:off x="2524816" y="372331"/>
            <a:ext cx="7190683" cy="646331"/>
          </a:xfrm>
          <a:prstGeom prst="rect">
            <a:avLst/>
          </a:prstGeom>
          <a:noFill/>
        </p:spPr>
        <p:txBody>
          <a:bodyPr wrap="square" rtlCol="0">
            <a:spAutoFit/>
          </a:bodyPr>
          <a:lstStyle/>
          <a:p>
            <a:r>
              <a:rPr lang="en-NZ" sz="3600" b="1" dirty="0">
                <a:solidFill>
                  <a:schemeClr val="bg1"/>
                </a:solidFill>
              </a:rPr>
              <a:t>THE FEAR of PUNISHMENT </a:t>
            </a:r>
          </a:p>
        </p:txBody>
      </p:sp>
      <p:sp>
        <p:nvSpPr>
          <p:cNvPr id="10" name="TextBox 9">
            <a:extLst>
              <a:ext uri="{FF2B5EF4-FFF2-40B4-BE49-F238E27FC236}">
                <a16:creationId xmlns:a16="http://schemas.microsoft.com/office/drawing/2014/main" id="{FC9358EB-F28A-4D8B-9AED-7B11A1621C3B}"/>
              </a:ext>
            </a:extLst>
          </p:cNvPr>
          <p:cNvSpPr txBox="1"/>
          <p:nvPr/>
        </p:nvSpPr>
        <p:spPr>
          <a:xfrm>
            <a:off x="7529372" y="1326300"/>
            <a:ext cx="2041638" cy="375552"/>
          </a:xfrm>
          <a:prstGeom prst="rect">
            <a:avLst/>
          </a:prstGeom>
          <a:noFill/>
        </p:spPr>
        <p:txBody>
          <a:bodyPr wrap="square">
            <a:spAutoFit/>
          </a:bodyPr>
          <a:lstStyle/>
          <a:p>
            <a:pPr>
              <a:lnSpc>
                <a:spcPct val="107000"/>
              </a:lnSpc>
              <a:spcAft>
                <a:spcPts val="800"/>
              </a:spcAft>
            </a:pPr>
            <a:r>
              <a:rPr lang="en-US" sz="1800" b="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BLAME GAME</a:t>
            </a:r>
            <a:endParaRPr lang="en-NZ"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641F910-A5D0-D00A-B3D3-8EB53802CB57}"/>
              </a:ext>
            </a:extLst>
          </p:cNvPr>
          <p:cNvSpPr txBox="1"/>
          <p:nvPr/>
        </p:nvSpPr>
        <p:spPr>
          <a:xfrm>
            <a:off x="2411604" y="2002887"/>
            <a:ext cx="7303895" cy="375552"/>
          </a:xfrm>
          <a:prstGeom prst="rect">
            <a:avLst/>
          </a:prstGeom>
          <a:noFill/>
        </p:spPr>
        <p:txBody>
          <a:bodyPr wrap="square">
            <a:spAutoFit/>
          </a:bodyPr>
          <a:lstStyle/>
          <a:p>
            <a:pPr>
              <a:lnSpc>
                <a:spcPct val="107000"/>
              </a:lnSpc>
              <a:spcAft>
                <a:spcPts val="800"/>
              </a:spcAft>
            </a:pPr>
            <a:r>
              <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LETS GUESS YOUR SKIT – ARE THEY ACTING OUT “A” – “B” – “C” – “D”? </a:t>
            </a:r>
            <a:endParaRPr lang="en-N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FB9333-193A-3B4F-F524-0FF315DD7627}"/>
              </a:ext>
            </a:extLst>
          </p:cNvPr>
          <p:cNvSpPr txBox="1"/>
          <p:nvPr/>
        </p:nvSpPr>
        <p:spPr>
          <a:xfrm>
            <a:off x="3025271" y="5662261"/>
            <a:ext cx="5685693" cy="375552"/>
          </a:xfrm>
          <a:prstGeom prst="rect">
            <a:avLst/>
          </a:prstGeom>
          <a:noFill/>
        </p:spPr>
        <p:txBody>
          <a:bodyPr wrap="square">
            <a:spAutoFit/>
          </a:bodyPr>
          <a:lstStyle/>
          <a:p>
            <a:pPr>
              <a:lnSpc>
                <a:spcPct val="107000"/>
              </a:lnSpc>
              <a:spcAft>
                <a:spcPts val="800"/>
              </a:spcAft>
            </a:pPr>
            <a:r>
              <a:rPr lang="en-US" sz="1800" b="1" u="sng"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CREATE A SKIT from the Letter Allocated to your Group</a:t>
            </a:r>
            <a:endParaRPr lang="en-N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952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9" name="TextBox 8">
            <a:extLst>
              <a:ext uri="{FF2B5EF4-FFF2-40B4-BE49-F238E27FC236}">
                <a16:creationId xmlns:a16="http://schemas.microsoft.com/office/drawing/2014/main" id="{5BC4DCBA-E89F-4EC1-A181-5A4DBBD4B9E7}"/>
              </a:ext>
            </a:extLst>
          </p:cNvPr>
          <p:cNvSpPr txBox="1"/>
          <p:nvPr/>
        </p:nvSpPr>
        <p:spPr>
          <a:xfrm>
            <a:off x="23495" y="1685459"/>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47084" y="1917422"/>
            <a:ext cx="12215589" cy="4780411"/>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r>
              <a:rPr lang="en-US" dirty="0"/>
              <a:t>If we are </a:t>
            </a:r>
            <a:r>
              <a:rPr lang="en-US" b="1" dirty="0">
                <a:solidFill>
                  <a:schemeClr val="accent1"/>
                </a:solidFill>
              </a:rPr>
              <a:t>told we are a constant failure </a:t>
            </a:r>
            <a:r>
              <a:rPr lang="en-US" dirty="0"/>
              <a:t>and accept this belief, we </a:t>
            </a:r>
            <a:r>
              <a:rPr lang="en-US" b="1" dirty="0">
                <a:solidFill>
                  <a:schemeClr val="accent1"/>
                </a:solidFill>
              </a:rPr>
              <a:t>develop flawed and faulty </a:t>
            </a:r>
            <a:r>
              <a:rPr lang="en-US" dirty="0"/>
              <a:t>views of ourselves and we can </a:t>
            </a:r>
            <a:r>
              <a:rPr lang="en-US" b="1" dirty="0">
                <a:solidFill>
                  <a:schemeClr val="accent1"/>
                </a:solidFill>
              </a:rPr>
              <a:t>punish ourselves and others.</a:t>
            </a:r>
            <a:r>
              <a:rPr lang="en-US" sz="2000" dirty="0"/>
              <a:t> </a:t>
            </a:r>
            <a:br>
              <a:rPr lang="en-US" sz="2000" dirty="0"/>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ctr">
              <a:lnSpc>
                <a:spcPct val="107000"/>
              </a:lnSpc>
              <a:spcAft>
                <a:spcPts val="800"/>
              </a:spcAft>
              <a:buFont typeface="Arial" panose="020B0604020202020204" pitchFamily="34" charset="0"/>
              <a:buChar char="•"/>
            </a:pPr>
            <a:endParaRPr lang="en-US" dirty="0"/>
          </a:p>
          <a:p>
            <a:pPr marL="514350" indent="-285750" algn="ctr">
              <a:lnSpc>
                <a:spcPct val="107000"/>
              </a:lnSpc>
              <a:spcAft>
                <a:spcPts val="800"/>
              </a:spcAft>
              <a:buFont typeface="Arial" panose="020B0604020202020204" pitchFamily="34" charset="0"/>
              <a:buChar char="•"/>
            </a:pPr>
            <a:r>
              <a:rPr lang="en-US" dirty="0"/>
              <a:t>Thoughts such as, </a:t>
            </a:r>
            <a:r>
              <a:rPr lang="en-US" b="1" dirty="0">
                <a:solidFill>
                  <a:schemeClr val="accent1"/>
                </a:solidFill>
              </a:rPr>
              <a:t>‘Get out of my face or I’ll hurt you, I never get it right, I don’t deserve this, why do I bother’, </a:t>
            </a:r>
            <a:r>
              <a:rPr lang="en-US" dirty="0"/>
              <a:t>can send many of us into a mental battle and a </a:t>
            </a:r>
            <a:r>
              <a:rPr lang="en-US" b="1" dirty="0">
                <a:solidFill>
                  <a:schemeClr val="accent1"/>
                </a:solidFill>
              </a:rPr>
              <a:t>slow downward spiral.</a:t>
            </a:r>
          </a:p>
          <a:p>
            <a:pPr marL="514350" indent="-285750" algn="ctr">
              <a:lnSpc>
                <a:spcPct val="107000"/>
              </a:lnSpc>
              <a:spcAft>
                <a:spcPts val="800"/>
              </a:spcAft>
              <a:buFont typeface="Arial" panose="020B0604020202020204" pitchFamily="34" charset="0"/>
              <a:buChar char="•"/>
            </a:pPr>
            <a:endParaRPr lang="en-US" b="1" dirty="0">
              <a:solidFill>
                <a:schemeClr val="accent1"/>
              </a:solidFill>
            </a:endParaRPr>
          </a:p>
          <a:p>
            <a:pPr marL="514350" indent="-285750" algn="ctr">
              <a:lnSpc>
                <a:spcPct val="107000"/>
              </a:lnSpc>
              <a:spcAft>
                <a:spcPts val="800"/>
              </a:spcAft>
              <a:buFont typeface="Arial" panose="020B0604020202020204" pitchFamily="34" charset="0"/>
              <a:buChar char="•"/>
            </a:pPr>
            <a:endParaRPr lang="en-US" b="1" dirty="0">
              <a:solidFill>
                <a:schemeClr val="accent1"/>
              </a:solidFill>
            </a:endParaRPr>
          </a:p>
          <a:p>
            <a:pPr marL="514350" indent="-285750" algn="ctr">
              <a:lnSpc>
                <a:spcPct val="107000"/>
              </a:lnSpc>
              <a:spcAft>
                <a:spcPts val="800"/>
              </a:spcAft>
              <a:buFont typeface="Arial" panose="020B0604020202020204" pitchFamily="34" charset="0"/>
              <a:buChar char="•"/>
            </a:pPr>
            <a:endParaRPr lang="en-US" b="1" dirty="0">
              <a:solidFill>
                <a:schemeClr val="accent1"/>
              </a:solidFill>
            </a:endParaRPr>
          </a:p>
          <a:p>
            <a:pPr marL="514350" indent="-285750" algn="ctr">
              <a:lnSpc>
                <a:spcPct val="107000"/>
              </a:lnSpc>
              <a:spcAft>
                <a:spcPts val="800"/>
              </a:spcAft>
              <a:buFont typeface="Arial" panose="020B0604020202020204" pitchFamily="34" charset="0"/>
              <a:buChar char="•"/>
            </a:pPr>
            <a:endParaRPr lang="en-US" b="1" dirty="0">
              <a:solidFill>
                <a:schemeClr val="accent1"/>
              </a:solidFill>
            </a:endParaRPr>
          </a:p>
          <a:p>
            <a:pPr marL="514350" indent="-285750" algn="ctr">
              <a:lnSpc>
                <a:spcPct val="107000"/>
              </a:lnSpc>
              <a:spcAft>
                <a:spcPts val="800"/>
              </a:spcAft>
              <a:buFont typeface="Arial" panose="020B0604020202020204" pitchFamily="34" charset="0"/>
              <a:buChar char="•"/>
            </a:pPr>
            <a:br>
              <a:rPr lang="en-US" dirty="0"/>
            </a:br>
            <a:br>
              <a:rPr lang="en-US" sz="2000" dirty="0"/>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EE2437-3AEC-4301-A8D5-F9CAB001B9C4}"/>
              </a:ext>
            </a:extLst>
          </p:cNvPr>
          <p:cNvSpPr txBox="1"/>
          <p:nvPr/>
        </p:nvSpPr>
        <p:spPr>
          <a:xfrm>
            <a:off x="9282415" y="6335301"/>
            <a:ext cx="2127505" cy="369332"/>
          </a:xfrm>
          <a:prstGeom prst="rect">
            <a:avLst/>
          </a:prstGeom>
          <a:noFill/>
        </p:spPr>
        <p:txBody>
          <a:bodyPr wrap="none" rtlCol="0">
            <a:spAutoFit/>
          </a:bodyPr>
          <a:lstStyle/>
          <a:p>
            <a:r>
              <a:rPr lang="en-NZ" sz="1200" b="1" dirty="0"/>
              <a:t>Session Six : 3 or 11 Slides</a:t>
            </a:r>
            <a:r>
              <a:rPr lang="en-NZ" dirty="0"/>
              <a:t> </a:t>
            </a:r>
          </a:p>
        </p:txBody>
      </p:sp>
      <p:sp>
        <p:nvSpPr>
          <p:cNvPr id="8" name="TextBox 7">
            <a:extLst>
              <a:ext uri="{FF2B5EF4-FFF2-40B4-BE49-F238E27FC236}">
                <a16:creationId xmlns:a16="http://schemas.microsoft.com/office/drawing/2014/main" id="{794E0AFF-BF50-4666-8158-DCA2A86FC78C}"/>
              </a:ext>
            </a:extLst>
          </p:cNvPr>
          <p:cNvSpPr txBox="1"/>
          <p:nvPr/>
        </p:nvSpPr>
        <p:spPr>
          <a:xfrm>
            <a:off x="2524816" y="372331"/>
            <a:ext cx="7190683" cy="646331"/>
          </a:xfrm>
          <a:prstGeom prst="rect">
            <a:avLst/>
          </a:prstGeom>
          <a:noFill/>
        </p:spPr>
        <p:txBody>
          <a:bodyPr wrap="square" rtlCol="0">
            <a:spAutoFit/>
          </a:bodyPr>
          <a:lstStyle/>
          <a:p>
            <a:r>
              <a:rPr lang="en-NZ" sz="3600" b="1" dirty="0">
                <a:solidFill>
                  <a:schemeClr val="bg1"/>
                </a:solidFill>
              </a:rPr>
              <a:t>THE FEAR of PUNISHMENT </a:t>
            </a:r>
          </a:p>
        </p:txBody>
      </p:sp>
      <p:sp>
        <p:nvSpPr>
          <p:cNvPr id="10" name="TextBox 9">
            <a:extLst>
              <a:ext uri="{FF2B5EF4-FFF2-40B4-BE49-F238E27FC236}">
                <a16:creationId xmlns:a16="http://schemas.microsoft.com/office/drawing/2014/main" id="{FC9358EB-F28A-4D8B-9AED-7B11A1621C3B}"/>
              </a:ext>
            </a:extLst>
          </p:cNvPr>
          <p:cNvSpPr txBox="1"/>
          <p:nvPr/>
        </p:nvSpPr>
        <p:spPr>
          <a:xfrm>
            <a:off x="7686305" y="1100191"/>
            <a:ext cx="3192219" cy="375552"/>
          </a:xfrm>
          <a:prstGeom prst="rect">
            <a:avLst/>
          </a:prstGeom>
          <a:noFill/>
        </p:spPr>
        <p:txBody>
          <a:bodyPr wrap="square">
            <a:spAutoFit/>
          </a:bodyPr>
          <a:lstStyle/>
          <a:p>
            <a:pPr>
              <a:lnSpc>
                <a:spcPct val="107000"/>
              </a:lnSpc>
              <a:spcAft>
                <a:spcPts val="800"/>
              </a:spcAft>
            </a:pPr>
            <a:r>
              <a:rPr lang="en-US" sz="1800" b="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Q &amp; A:: BLAME GAME</a:t>
            </a:r>
            <a:endParaRPr lang="en-NZ"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FB06E12-B17E-5AFF-DAE4-579C8E252086}"/>
              </a:ext>
            </a:extLst>
          </p:cNvPr>
          <p:cNvSpPr txBox="1"/>
          <p:nvPr/>
        </p:nvSpPr>
        <p:spPr>
          <a:xfrm>
            <a:off x="947154" y="2705283"/>
            <a:ext cx="4274440" cy="375552"/>
          </a:xfrm>
          <a:prstGeom prst="rect">
            <a:avLst/>
          </a:prstGeom>
          <a:noFill/>
        </p:spPr>
        <p:txBody>
          <a:bodyPr wrap="square">
            <a:spAutoFit/>
          </a:bodyPr>
          <a:lstStyle/>
          <a:p>
            <a:pPr>
              <a:lnSpc>
                <a:spcPct val="107000"/>
              </a:lnSpc>
              <a:spcAft>
                <a:spcPts val="800"/>
              </a:spcAft>
            </a:pPr>
            <a:r>
              <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 What 2 Voices are in this Statement</a:t>
            </a:r>
            <a:r>
              <a:rPr lang="en-NZ"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15CC563-B81D-B5DA-6574-3F132654D01F}"/>
              </a:ext>
            </a:extLst>
          </p:cNvPr>
          <p:cNvSpPr txBox="1"/>
          <p:nvPr/>
        </p:nvSpPr>
        <p:spPr>
          <a:xfrm>
            <a:off x="6204718" y="2694879"/>
            <a:ext cx="4980663" cy="375552"/>
          </a:xfrm>
          <a:prstGeom prst="rect">
            <a:avLst/>
          </a:prstGeom>
          <a:noFill/>
        </p:spPr>
        <p:txBody>
          <a:bodyPr wrap="square">
            <a:spAutoFit/>
          </a:bodyPr>
          <a:lstStyle/>
          <a:p>
            <a:pPr>
              <a:lnSpc>
                <a:spcPct val="107000"/>
              </a:lnSpc>
              <a:spcAft>
                <a:spcPts val="800"/>
              </a:spcAft>
            </a:pPr>
            <a:r>
              <a:rPr lang="en-US"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 Other Peoples BAD Voice – My own BAD Voice</a:t>
            </a:r>
            <a:endParaRPr lang="en-NZ" sz="18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6542D7-69D9-0BBB-C02F-2CC8005D22BB}"/>
              </a:ext>
            </a:extLst>
          </p:cNvPr>
          <p:cNvSpPr txBox="1"/>
          <p:nvPr/>
        </p:nvSpPr>
        <p:spPr>
          <a:xfrm>
            <a:off x="908635" y="4183349"/>
            <a:ext cx="8074591" cy="1572418"/>
          </a:xfrm>
          <a:prstGeom prst="rect">
            <a:avLst/>
          </a:prstGeom>
          <a:noFill/>
        </p:spPr>
        <p:txBody>
          <a:bodyPr wrap="square">
            <a:spAutoFit/>
          </a:bodyPr>
          <a:lstStyle/>
          <a:p>
            <a:pPr>
              <a:lnSpc>
                <a:spcPct val="107000"/>
              </a:lnSpc>
              <a:spcAft>
                <a:spcPts val="80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 What type of people would say : </a:t>
            </a:r>
            <a:r>
              <a:rPr lang="en-US" b="1" dirty="0">
                <a:solidFill>
                  <a:srgbClr val="FF0000"/>
                </a:solidFill>
              </a:rPr>
              <a:t>Get out of my face or I’ll hurt you</a:t>
            </a:r>
            <a:r>
              <a:rPr lang="en-NZ"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N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Q: Name the Voice or Wolf in this Statement. </a:t>
            </a:r>
          </a:p>
          <a:p>
            <a:pPr>
              <a:lnSpc>
                <a:spcPct val="107000"/>
              </a:lnSpc>
              <a:spcAft>
                <a:spcPts val="800"/>
              </a:spcAft>
            </a:pP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E8CC9CC-5D3A-C576-D361-5AC4981BC82C}"/>
              </a:ext>
            </a:extLst>
          </p:cNvPr>
          <p:cNvSpPr txBox="1"/>
          <p:nvPr/>
        </p:nvSpPr>
        <p:spPr>
          <a:xfrm>
            <a:off x="8269191" y="4139538"/>
            <a:ext cx="3668252" cy="375552"/>
          </a:xfrm>
          <a:prstGeom prst="rect">
            <a:avLst/>
          </a:prstGeom>
          <a:noFill/>
        </p:spPr>
        <p:txBody>
          <a:bodyPr wrap="square">
            <a:spAutoFit/>
          </a:bodyPr>
          <a:lstStyle/>
          <a:p>
            <a:pPr>
              <a:lnSpc>
                <a:spcPct val="107000"/>
              </a:lnSpc>
              <a:spcAft>
                <a:spcPts val="800"/>
              </a:spcAft>
            </a:pPr>
            <a:r>
              <a:rPr lang="en-US"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 Hurt People (Bucket Overflowing)</a:t>
            </a:r>
            <a:endParaRPr lang="en-NZ" sz="18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F22422-9AEE-1E68-BAF4-C30515F47558}"/>
              </a:ext>
            </a:extLst>
          </p:cNvPr>
          <p:cNvSpPr txBox="1"/>
          <p:nvPr/>
        </p:nvSpPr>
        <p:spPr>
          <a:xfrm>
            <a:off x="6435065" y="4969558"/>
            <a:ext cx="3668252" cy="375552"/>
          </a:xfrm>
          <a:prstGeom prst="rect">
            <a:avLst/>
          </a:prstGeom>
          <a:noFill/>
        </p:spPr>
        <p:txBody>
          <a:bodyPr wrap="square">
            <a:spAutoFit/>
          </a:bodyPr>
          <a:lstStyle/>
          <a:p>
            <a:pPr>
              <a:lnSpc>
                <a:spcPct val="107000"/>
              </a:lnSpc>
              <a:spcAft>
                <a:spcPts val="800"/>
              </a:spcAft>
            </a:pPr>
            <a:r>
              <a:rPr lang="en-US"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 My own BAD Voice</a:t>
            </a:r>
            <a:endParaRPr lang="en-NZ" sz="18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B1A004C-E4D6-37D4-7F38-D6787D643CE8}"/>
              </a:ext>
            </a:extLst>
          </p:cNvPr>
          <p:cNvSpPr txBox="1"/>
          <p:nvPr/>
        </p:nvSpPr>
        <p:spPr>
          <a:xfrm>
            <a:off x="947154" y="5663386"/>
            <a:ext cx="4185879" cy="671915"/>
          </a:xfrm>
          <a:prstGeom prst="rect">
            <a:avLst/>
          </a:prstGeom>
          <a:noFill/>
        </p:spPr>
        <p:txBody>
          <a:bodyPr wrap="square">
            <a:spAutoFit/>
          </a:bodyPr>
          <a:lstStyle/>
          <a:p>
            <a:pPr>
              <a:lnSpc>
                <a:spcPct val="107000"/>
              </a:lnSpc>
              <a:spcAft>
                <a:spcPts val="800"/>
              </a:spcAft>
            </a:pPr>
            <a:r>
              <a:rPr lang="en-US"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Q: Where can the Slow Downward Spiral Lead us to? </a:t>
            </a:r>
            <a:endParaRPr lang="en-N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9C43A45-7E27-2168-947E-8A3B1CDDF030}"/>
              </a:ext>
            </a:extLst>
          </p:cNvPr>
          <p:cNvSpPr txBox="1"/>
          <p:nvPr/>
        </p:nvSpPr>
        <p:spPr>
          <a:xfrm>
            <a:off x="6173878" y="5697547"/>
            <a:ext cx="4369782" cy="375552"/>
          </a:xfrm>
          <a:prstGeom prst="rect">
            <a:avLst/>
          </a:prstGeom>
          <a:noFill/>
        </p:spPr>
        <p:txBody>
          <a:bodyPr wrap="square">
            <a:spAutoFit/>
          </a:bodyPr>
          <a:lstStyle/>
          <a:p>
            <a:pPr>
              <a:lnSpc>
                <a:spcPct val="107000"/>
              </a:lnSpc>
              <a:spcAft>
                <a:spcPts val="800"/>
              </a:spcAft>
            </a:pPr>
            <a:r>
              <a:rPr lang="en-US" b="1" u="sng"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 Depression , Self Harm and DBH</a:t>
            </a:r>
            <a:endParaRPr lang="en-NZ" sz="18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6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D828E51-C4CC-46AB-A41F-0D6E75F19242}"/>
              </a:ext>
            </a:extLst>
          </p:cNvPr>
          <p:cNvPicPr>
            <a:picLocks noChangeAspect="1"/>
          </p:cNvPicPr>
          <p:nvPr/>
        </p:nvPicPr>
        <p:blipFill>
          <a:blip r:embed="rId3"/>
          <a:stretch>
            <a:fillRect/>
          </a:stretch>
        </p:blipFill>
        <p:spPr>
          <a:xfrm>
            <a:off x="381098" y="6030563"/>
            <a:ext cx="1013749" cy="692663"/>
          </a:xfrm>
          <a:prstGeom prst="rect">
            <a:avLst/>
          </a:prstGeom>
        </p:spPr>
      </p:pic>
      <p:pic>
        <p:nvPicPr>
          <p:cNvPr id="21" name="Picture 20">
            <a:extLst>
              <a:ext uri="{FF2B5EF4-FFF2-40B4-BE49-F238E27FC236}">
                <a16:creationId xmlns:a16="http://schemas.microsoft.com/office/drawing/2014/main" id="{2DE91BF9-012B-4917-B520-1F447BE0AA3F}"/>
              </a:ext>
            </a:extLst>
          </p:cNvPr>
          <p:cNvPicPr>
            <a:picLocks noChangeAspect="1"/>
          </p:cNvPicPr>
          <p:nvPr/>
        </p:nvPicPr>
        <p:blipFill>
          <a:blip r:embed="rId4"/>
          <a:stretch>
            <a:fillRect/>
          </a:stretch>
        </p:blipFill>
        <p:spPr>
          <a:xfrm>
            <a:off x="10705979" y="3188776"/>
            <a:ext cx="870136" cy="1361027"/>
          </a:xfrm>
          <a:prstGeom prst="rect">
            <a:avLst/>
          </a:prstGeom>
        </p:spPr>
      </p:pic>
      <p:pic>
        <p:nvPicPr>
          <p:cNvPr id="23" name="Picture 22">
            <a:extLst>
              <a:ext uri="{FF2B5EF4-FFF2-40B4-BE49-F238E27FC236}">
                <a16:creationId xmlns:a16="http://schemas.microsoft.com/office/drawing/2014/main" id="{2CA6DC7D-0911-45FD-93A0-D0F4CB084579}"/>
              </a:ext>
            </a:extLst>
          </p:cNvPr>
          <p:cNvPicPr>
            <a:picLocks noChangeAspect="1"/>
          </p:cNvPicPr>
          <p:nvPr/>
        </p:nvPicPr>
        <p:blipFill>
          <a:blip r:embed="rId5"/>
          <a:stretch>
            <a:fillRect/>
          </a:stretch>
        </p:blipFill>
        <p:spPr>
          <a:xfrm>
            <a:off x="7640664" y="3188776"/>
            <a:ext cx="742939" cy="1361027"/>
          </a:xfrm>
          <a:prstGeom prst="rect">
            <a:avLst/>
          </a:prstGeom>
        </p:spPr>
      </p:pic>
      <p:pic>
        <p:nvPicPr>
          <p:cNvPr id="25" name="Picture 24">
            <a:extLst>
              <a:ext uri="{FF2B5EF4-FFF2-40B4-BE49-F238E27FC236}">
                <a16:creationId xmlns:a16="http://schemas.microsoft.com/office/drawing/2014/main" id="{689E2F46-72B8-4397-B0FF-55CA04CB14B9}"/>
              </a:ext>
            </a:extLst>
          </p:cNvPr>
          <p:cNvPicPr>
            <a:picLocks noChangeAspect="1"/>
          </p:cNvPicPr>
          <p:nvPr/>
        </p:nvPicPr>
        <p:blipFill>
          <a:blip r:embed="rId6"/>
          <a:stretch>
            <a:fillRect/>
          </a:stretch>
        </p:blipFill>
        <p:spPr>
          <a:xfrm>
            <a:off x="8383603" y="3188776"/>
            <a:ext cx="2233602" cy="1361027"/>
          </a:xfrm>
          <a:prstGeom prst="rect">
            <a:avLst/>
          </a:prstGeom>
        </p:spPr>
      </p:pic>
      <p:sp>
        <p:nvSpPr>
          <p:cNvPr id="7" name="Text Placeholder 6">
            <a:extLst>
              <a:ext uri="{FF2B5EF4-FFF2-40B4-BE49-F238E27FC236}">
                <a16:creationId xmlns:a16="http://schemas.microsoft.com/office/drawing/2014/main" id="{1E4C2456-3D1A-40CD-9DF3-AA58A24CD228}"/>
              </a:ext>
              <a:ext uri="{C183D7F6-B498-43B3-948B-1728B52AA6E4}">
                <adec:decorative xmlns:adec="http://schemas.microsoft.com/office/drawing/2017/decorative" val="1"/>
              </a:ext>
            </a:extLst>
          </p:cNvPr>
          <p:cNvSpPr txBox="1">
            <a:spLocks/>
          </p:cNvSpPr>
          <p:nvPr/>
        </p:nvSpPr>
        <p:spPr>
          <a:xfrm>
            <a:off x="469783" y="1527021"/>
            <a:ext cx="3959604" cy="51989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ct val="100000"/>
              </a:lnSpc>
            </a:pPr>
            <a:r>
              <a:rPr lang="en-US" sz="2800" b="1" dirty="0">
                <a:solidFill>
                  <a:schemeClr val="bg1"/>
                </a:solidFill>
              </a:rPr>
              <a:t>RESPECT </a:t>
            </a:r>
            <a:r>
              <a:rPr lang="en-US" sz="2800" b="1" dirty="0">
                <a:solidFill>
                  <a:schemeClr val="accent3"/>
                </a:solidFill>
              </a:rPr>
              <a:t>KORERO</a:t>
            </a:r>
            <a:endParaRPr lang="en-US" sz="1800" b="1" dirty="0">
              <a:solidFill>
                <a:schemeClr val="bg1"/>
              </a:solidFill>
            </a:endParaRPr>
          </a:p>
        </p:txBody>
      </p:sp>
      <p:sp>
        <p:nvSpPr>
          <p:cNvPr id="8" name="Text Placeholder 6">
            <a:extLst>
              <a:ext uri="{FF2B5EF4-FFF2-40B4-BE49-F238E27FC236}">
                <a16:creationId xmlns:a16="http://schemas.microsoft.com/office/drawing/2014/main" id="{313F96CA-0028-4214-9D7E-C967BF95AC3A}"/>
              </a:ext>
              <a:ext uri="{C183D7F6-B498-43B3-948B-1728B52AA6E4}">
                <adec:decorative xmlns:adec="http://schemas.microsoft.com/office/drawing/2017/decorative" val="1"/>
              </a:ext>
            </a:extLst>
          </p:cNvPr>
          <p:cNvSpPr txBox="1">
            <a:spLocks/>
          </p:cNvSpPr>
          <p:nvPr/>
        </p:nvSpPr>
        <p:spPr>
          <a:xfrm>
            <a:off x="632768" y="2249873"/>
            <a:ext cx="5174610" cy="51989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ct val="100000"/>
              </a:lnSpc>
            </a:pPr>
            <a:r>
              <a:rPr lang="en-US" sz="2800" b="1" dirty="0">
                <a:solidFill>
                  <a:schemeClr val="bg1"/>
                </a:solidFill>
              </a:rPr>
              <a:t>RESPECT </a:t>
            </a:r>
            <a:r>
              <a:rPr lang="en-US" sz="2800" b="1" dirty="0">
                <a:solidFill>
                  <a:schemeClr val="accent3"/>
                </a:solidFill>
              </a:rPr>
              <a:t>CONFIDENTIALITY</a:t>
            </a:r>
            <a:endParaRPr lang="en-US" sz="1800" b="1" dirty="0">
              <a:solidFill>
                <a:schemeClr val="bg1"/>
              </a:solidFill>
            </a:endParaRPr>
          </a:p>
        </p:txBody>
      </p:sp>
      <p:sp>
        <p:nvSpPr>
          <p:cNvPr id="9" name="Text Placeholder 6">
            <a:extLst>
              <a:ext uri="{FF2B5EF4-FFF2-40B4-BE49-F238E27FC236}">
                <a16:creationId xmlns:a16="http://schemas.microsoft.com/office/drawing/2014/main" id="{F14CFBF3-69FF-4EEF-9F4D-FF72364B011C}"/>
              </a:ext>
              <a:ext uri="{C183D7F6-B498-43B3-948B-1728B52AA6E4}">
                <adec:decorative xmlns:adec="http://schemas.microsoft.com/office/drawing/2017/decorative" val="1"/>
              </a:ext>
            </a:extLst>
          </p:cNvPr>
          <p:cNvSpPr txBox="1">
            <a:spLocks/>
          </p:cNvSpPr>
          <p:nvPr/>
        </p:nvSpPr>
        <p:spPr>
          <a:xfrm>
            <a:off x="632768" y="2914002"/>
            <a:ext cx="5174610" cy="51989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ct val="100000"/>
              </a:lnSpc>
            </a:pPr>
            <a:r>
              <a:rPr lang="en-US" sz="2800" b="1" dirty="0">
                <a:solidFill>
                  <a:schemeClr val="bg1"/>
                </a:solidFill>
              </a:rPr>
              <a:t>NOT </a:t>
            </a:r>
            <a:r>
              <a:rPr lang="en-US" sz="2800" b="1" dirty="0">
                <a:solidFill>
                  <a:schemeClr val="accent3"/>
                </a:solidFill>
              </a:rPr>
              <a:t>JUDGEMENTAL</a:t>
            </a:r>
            <a:endParaRPr lang="en-US" sz="1800" b="1" dirty="0">
              <a:solidFill>
                <a:schemeClr val="bg1"/>
              </a:solidFill>
            </a:endParaRPr>
          </a:p>
        </p:txBody>
      </p:sp>
      <p:sp>
        <p:nvSpPr>
          <p:cNvPr id="11" name="Text Placeholder 6">
            <a:extLst>
              <a:ext uri="{FF2B5EF4-FFF2-40B4-BE49-F238E27FC236}">
                <a16:creationId xmlns:a16="http://schemas.microsoft.com/office/drawing/2014/main" id="{22FCDC51-1899-48AC-BB51-57A331F46C29}"/>
              </a:ext>
              <a:ext uri="{C183D7F6-B498-43B3-948B-1728B52AA6E4}">
                <adec:decorative xmlns:adec="http://schemas.microsoft.com/office/drawing/2017/decorative" val="1"/>
              </a:ext>
            </a:extLst>
          </p:cNvPr>
          <p:cNvSpPr txBox="1">
            <a:spLocks/>
          </p:cNvSpPr>
          <p:nvPr/>
        </p:nvSpPr>
        <p:spPr>
          <a:xfrm>
            <a:off x="153144" y="3615431"/>
            <a:ext cx="5174610" cy="519893"/>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ct val="100000"/>
              </a:lnSpc>
            </a:pPr>
            <a:r>
              <a:rPr lang="en-US" sz="2800" b="1" dirty="0">
                <a:solidFill>
                  <a:schemeClr val="bg1"/>
                </a:solidFill>
              </a:rPr>
              <a:t>OPEN </a:t>
            </a:r>
            <a:r>
              <a:rPr lang="en-US" sz="2800" b="1" dirty="0">
                <a:solidFill>
                  <a:schemeClr val="accent3"/>
                </a:solidFill>
              </a:rPr>
              <a:t>HONEST</a:t>
            </a:r>
            <a:endParaRPr lang="en-US" sz="1800" b="1" dirty="0">
              <a:solidFill>
                <a:schemeClr val="bg1"/>
              </a:solidFill>
            </a:endParaRPr>
          </a:p>
        </p:txBody>
      </p:sp>
    </p:spTree>
    <p:extLst>
      <p:ext uri="{BB962C8B-B14F-4D97-AF65-F5344CB8AC3E}">
        <p14:creationId xmlns:p14="http://schemas.microsoft.com/office/powerpoint/2010/main" val="1515800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9" name="TextBox 8">
            <a:extLst>
              <a:ext uri="{FF2B5EF4-FFF2-40B4-BE49-F238E27FC236}">
                <a16:creationId xmlns:a16="http://schemas.microsoft.com/office/drawing/2014/main" id="{5BC4DCBA-E89F-4EC1-A181-5A4DBBD4B9E7}"/>
              </a:ext>
            </a:extLst>
          </p:cNvPr>
          <p:cNvSpPr txBox="1"/>
          <p:nvPr/>
        </p:nvSpPr>
        <p:spPr>
          <a:xfrm>
            <a:off x="23495" y="1685459"/>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47084" y="1917422"/>
            <a:ext cx="12215589" cy="3221266"/>
          </a:xfrm>
          <a:prstGeom prst="rect">
            <a:avLst/>
          </a:prstGeom>
          <a:solidFill>
            <a:schemeClr val="bg1"/>
          </a:solidFill>
        </p:spPr>
        <p:txBody>
          <a:bodyPr wrap="square">
            <a:spAutoFit/>
          </a:bodyPr>
          <a:lstStyle/>
          <a:p>
            <a:pPr marL="228600" algn="ctr">
              <a:lnSpc>
                <a:spcPct val="107000"/>
              </a:lnSpc>
              <a:spcAft>
                <a:spcPts val="800"/>
              </a:spcAft>
            </a:pPr>
            <a:endParaRPr lang="en-US" b="1" dirty="0">
              <a:solidFill>
                <a:schemeClr val="accent1"/>
              </a:solidFill>
            </a:endParaRPr>
          </a:p>
          <a:p>
            <a:pPr marL="228600" algn="ctr">
              <a:lnSpc>
                <a:spcPct val="107000"/>
              </a:lnSpc>
              <a:spcAft>
                <a:spcPts val="800"/>
              </a:spcAft>
            </a:pPr>
            <a:r>
              <a:rPr lang="en-US" b="1" dirty="0"/>
              <a:t>Question:</a:t>
            </a:r>
            <a:r>
              <a:rPr lang="en-US" dirty="0"/>
              <a:t> Why do we sometimes feel that people who fail, including ourselves, don't deserve love and should be punished?</a:t>
            </a:r>
          </a:p>
          <a:p>
            <a:pPr marL="228600" algn="ctr">
              <a:lnSpc>
                <a:spcPct val="107000"/>
              </a:lnSpc>
              <a:spcAft>
                <a:spcPts val="800"/>
              </a:spcAft>
            </a:pPr>
            <a:endParaRPr lang="en-US" dirty="0"/>
          </a:p>
          <a:p>
            <a:pPr marL="228600" algn="ctr">
              <a:lnSpc>
                <a:spcPct val="107000"/>
              </a:lnSpc>
              <a:spcAft>
                <a:spcPts val="800"/>
              </a:spcAft>
            </a:pPr>
            <a:r>
              <a:rPr lang="en-US" b="1" dirty="0">
                <a:solidFill>
                  <a:srgbClr val="FF0000"/>
                </a:solidFill>
              </a:rPr>
              <a:t>Read as CLASS</a:t>
            </a:r>
          </a:p>
          <a:p>
            <a:pPr marL="228600" algn="ctr">
              <a:lnSpc>
                <a:spcPct val="107000"/>
              </a:lnSpc>
              <a:spcAft>
                <a:spcPts val="800"/>
              </a:spcAft>
            </a:pPr>
            <a:r>
              <a:rPr lang="en-US" b="1" dirty="0"/>
              <a:t>Answer: </a:t>
            </a:r>
            <a:r>
              <a:rPr lang="en-US" dirty="0"/>
              <a:t>Failing doesn't mean we deserve punishment or lose love; everyone makes mistakes, and they help us learn and grow.</a:t>
            </a:r>
            <a:br>
              <a:rPr lang="en-US" dirty="0"/>
            </a:br>
            <a:br>
              <a:rPr lang="en-US" sz="2000" dirty="0"/>
            </a:b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EE2437-3AEC-4301-A8D5-F9CAB001B9C4}"/>
              </a:ext>
            </a:extLst>
          </p:cNvPr>
          <p:cNvSpPr txBox="1"/>
          <p:nvPr/>
        </p:nvSpPr>
        <p:spPr>
          <a:xfrm>
            <a:off x="9282415" y="6335301"/>
            <a:ext cx="2127505" cy="369332"/>
          </a:xfrm>
          <a:prstGeom prst="rect">
            <a:avLst/>
          </a:prstGeom>
          <a:noFill/>
        </p:spPr>
        <p:txBody>
          <a:bodyPr wrap="none" rtlCol="0">
            <a:spAutoFit/>
          </a:bodyPr>
          <a:lstStyle/>
          <a:p>
            <a:r>
              <a:rPr lang="en-NZ" sz="1200" b="1" dirty="0"/>
              <a:t>Session Six : 3 or 11 Slides</a:t>
            </a:r>
            <a:r>
              <a:rPr lang="en-NZ" dirty="0"/>
              <a:t> </a:t>
            </a:r>
          </a:p>
        </p:txBody>
      </p:sp>
      <p:sp>
        <p:nvSpPr>
          <p:cNvPr id="8" name="TextBox 7">
            <a:extLst>
              <a:ext uri="{FF2B5EF4-FFF2-40B4-BE49-F238E27FC236}">
                <a16:creationId xmlns:a16="http://schemas.microsoft.com/office/drawing/2014/main" id="{794E0AFF-BF50-4666-8158-DCA2A86FC78C}"/>
              </a:ext>
            </a:extLst>
          </p:cNvPr>
          <p:cNvSpPr txBox="1"/>
          <p:nvPr/>
        </p:nvSpPr>
        <p:spPr>
          <a:xfrm>
            <a:off x="2524816" y="372331"/>
            <a:ext cx="7190683" cy="646331"/>
          </a:xfrm>
          <a:prstGeom prst="rect">
            <a:avLst/>
          </a:prstGeom>
          <a:noFill/>
        </p:spPr>
        <p:txBody>
          <a:bodyPr wrap="square" rtlCol="0">
            <a:spAutoFit/>
          </a:bodyPr>
          <a:lstStyle/>
          <a:p>
            <a:r>
              <a:rPr lang="en-NZ" sz="3600" b="1" dirty="0">
                <a:solidFill>
                  <a:schemeClr val="bg1"/>
                </a:solidFill>
              </a:rPr>
              <a:t>THE FEAR of PUNISHMENT </a:t>
            </a:r>
          </a:p>
        </p:txBody>
      </p:sp>
      <p:sp>
        <p:nvSpPr>
          <p:cNvPr id="10" name="TextBox 9">
            <a:extLst>
              <a:ext uri="{FF2B5EF4-FFF2-40B4-BE49-F238E27FC236}">
                <a16:creationId xmlns:a16="http://schemas.microsoft.com/office/drawing/2014/main" id="{FC9358EB-F28A-4D8B-9AED-7B11A1621C3B}"/>
              </a:ext>
            </a:extLst>
          </p:cNvPr>
          <p:cNvSpPr txBox="1"/>
          <p:nvPr/>
        </p:nvSpPr>
        <p:spPr>
          <a:xfrm>
            <a:off x="7686305" y="1100191"/>
            <a:ext cx="3192219" cy="375552"/>
          </a:xfrm>
          <a:prstGeom prst="rect">
            <a:avLst/>
          </a:prstGeom>
          <a:noFill/>
        </p:spPr>
        <p:txBody>
          <a:bodyPr wrap="square">
            <a:spAutoFit/>
          </a:bodyPr>
          <a:lstStyle/>
          <a:p>
            <a:pPr>
              <a:lnSpc>
                <a:spcPct val="107000"/>
              </a:lnSpc>
              <a:spcAft>
                <a:spcPts val="800"/>
              </a:spcAft>
            </a:pPr>
            <a:r>
              <a:rPr lang="en-US" sz="1800" b="1" u="sng"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Q &amp; A:: BLAME GAME</a:t>
            </a:r>
            <a:endParaRPr lang="en-NZ" sz="18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0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54B560-FE4D-4692-811F-5E07AC7064E5}"/>
              </a:ext>
            </a:extLst>
          </p:cNvPr>
          <p:cNvSpPr/>
          <p:nvPr/>
        </p:nvSpPr>
        <p:spPr>
          <a:xfrm>
            <a:off x="0" y="1897389"/>
            <a:ext cx="1221558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2"/>
          <a:srcRect l="24435" t="29583" r="24444" b="46301"/>
          <a:stretch/>
        </p:blipFill>
        <p:spPr>
          <a:xfrm>
            <a:off x="-40125" y="-8116"/>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1356249" y="204707"/>
            <a:ext cx="8261436" cy="646331"/>
          </a:xfrm>
          <a:prstGeom prst="rect">
            <a:avLst/>
          </a:prstGeom>
          <a:noFill/>
        </p:spPr>
        <p:txBody>
          <a:bodyPr wrap="square" rtlCol="0">
            <a:spAutoFit/>
          </a:bodyPr>
          <a:lstStyle/>
          <a:p>
            <a:r>
              <a:rPr lang="en-NZ" sz="3600" b="1" dirty="0">
                <a:solidFill>
                  <a:schemeClr val="bg1"/>
                </a:solidFill>
              </a:rPr>
              <a:t>THE FEAR OF PUNISHMENT</a:t>
            </a:r>
          </a:p>
        </p:txBody>
      </p:sp>
      <p:sp>
        <p:nvSpPr>
          <p:cNvPr id="52" name="TextBox 51">
            <a:extLst>
              <a:ext uri="{FF2B5EF4-FFF2-40B4-BE49-F238E27FC236}">
                <a16:creationId xmlns:a16="http://schemas.microsoft.com/office/drawing/2014/main" id="{CCC23B35-DAD0-4223-802A-697963C4C781}"/>
              </a:ext>
            </a:extLst>
          </p:cNvPr>
          <p:cNvSpPr txBox="1"/>
          <p:nvPr/>
        </p:nvSpPr>
        <p:spPr>
          <a:xfrm>
            <a:off x="7180975" y="1346549"/>
            <a:ext cx="4622335" cy="470000"/>
          </a:xfrm>
          <a:prstGeom prst="rect">
            <a:avLst/>
          </a:prstGeom>
          <a:noFill/>
        </p:spPr>
        <p:txBody>
          <a:bodyPr wrap="square">
            <a:spAutoFit/>
          </a:bodyPr>
          <a:lstStyle/>
          <a:p>
            <a:pPr>
              <a:lnSpc>
                <a:spcPct val="107000"/>
              </a:lnSpc>
              <a:spcAft>
                <a:spcPts val="800"/>
              </a:spcAft>
            </a:pPr>
            <a:r>
              <a:rPr lang="en-US" sz="24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Does this FEAR impact us TODAY?</a:t>
            </a:r>
            <a:endParaRPr lang="en-NZ"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DF50765-9C19-4D31-A0B0-4DC2DDC37E54}"/>
              </a:ext>
            </a:extLst>
          </p:cNvPr>
          <p:cNvSpPr txBox="1"/>
          <p:nvPr/>
        </p:nvSpPr>
        <p:spPr>
          <a:xfrm>
            <a:off x="284536" y="3157030"/>
            <a:ext cx="4775960" cy="369332"/>
          </a:xfrm>
          <a:prstGeom prst="rect">
            <a:avLst/>
          </a:prstGeom>
          <a:noFill/>
        </p:spPr>
        <p:txBody>
          <a:bodyPr wrap="square" rtlCol="0">
            <a:spAutoFit/>
          </a:bodyPr>
          <a:lstStyle/>
          <a:p>
            <a:r>
              <a:rPr lang="en-NZ" dirty="0"/>
              <a:t>1. </a:t>
            </a:r>
            <a:r>
              <a:rPr lang="en-US" dirty="0"/>
              <a:t>I fear what life has for me.</a:t>
            </a:r>
            <a:endParaRPr lang="en-NZ" dirty="0"/>
          </a:p>
        </p:txBody>
      </p:sp>
      <p:sp>
        <p:nvSpPr>
          <p:cNvPr id="20" name="TextBox 19">
            <a:extLst>
              <a:ext uri="{FF2B5EF4-FFF2-40B4-BE49-F238E27FC236}">
                <a16:creationId xmlns:a16="http://schemas.microsoft.com/office/drawing/2014/main" id="{0F769B5D-3697-4EBA-9E0D-39656B2AAADC}"/>
              </a:ext>
            </a:extLst>
          </p:cNvPr>
          <p:cNvSpPr txBox="1"/>
          <p:nvPr/>
        </p:nvSpPr>
        <p:spPr>
          <a:xfrm>
            <a:off x="5627514" y="3183968"/>
            <a:ext cx="6408275" cy="646331"/>
          </a:xfrm>
          <a:prstGeom prst="rect">
            <a:avLst/>
          </a:prstGeom>
          <a:noFill/>
        </p:spPr>
        <p:txBody>
          <a:bodyPr wrap="square" rtlCol="0">
            <a:spAutoFit/>
          </a:bodyPr>
          <a:lstStyle/>
          <a:p>
            <a:pPr algn="ctr"/>
            <a:r>
              <a:rPr lang="en-NZ" dirty="0"/>
              <a:t>2. </a:t>
            </a:r>
            <a:r>
              <a:rPr lang="en-US" dirty="0"/>
              <a:t>After I fail, I worry about having something negative happen.</a:t>
            </a:r>
            <a:endParaRPr lang="en-NZ" dirty="0"/>
          </a:p>
        </p:txBody>
      </p:sp>
      <p:sp>
        <p:nvSpPr>
          <p:cNvPr id="21" name="TextBox 20">
            <a:extLst>
              <a:ext uri="{FF2B5EF4-FFF2-40B4-BE49-F238E27FC236}">
                <a16:creationId xmlns:a16="http://schemas.microsoft.com/office/drawing/2014/main" id="{43598DFE-5783-47A0-B886-888176B81B04}"/>
              </a:ext>
            </a:extLst>
          </p:cNvPr>
          <p:cNvSpPr txBox="1"/>
          <p:nvPr/>
        </p:nvSpPr>
        <p:spPr>
          <a:xfrm>
            <a:off x="302826" y="3966537"/>
            <a:ext cx="5386866" cy="646331"/>
          </a:xfrm>
          <a:prstGeom prst="rect">
            <a:avLst/>
          </a:prstGeom>
          <a:noFill/>
        </p:spPr>
        <p:txBody>
          <a:bodyPr wrap="square" rtlCol="0">
            <a:spAutoFit/>
          </a:bodyPr>
          <a:lstStyle/>
          <a:p>
            <a:r>
              <a:rPr lang="en-NZ" dirty="0"/>
              <a:t>3. </a:t>
            </a:r>
            <a:r>
              <a:rPr lang="en-US" dirty="0"/>
              <a:t>When I see someone in a difficult situation, I wonder what he or she did to deserve it.</a:t>
            </a:r>
            <a:endParaRPr lang="en-NZ" dirty="0"/>
          </a:p>
        </p:txBody>
      </p:sp>
      <p:sp>
        <p:nvSpPr>
          <p:cNvPr id="22" name="TextBox 21">
            <a:extLst>
              <a:ext uri="{FF2B5EF4-FFF2-40B4-BE49-F238E27FC236}">
                <a16:creationId xmlns:a16="http://schemas.microsoft.com/office/drawing/2014/main" id="{15C591AA-6ED0-4246-8D0A-33FA501013EE}"/>
              </a:ext>
            </a:extLst>
          </p:cNvPr>
          <p:cNvSpPr txBox="1"/>
          <p:nvPr/>
        </p:nvSpPr>
        <p:spPr>
          <a:xfrm>
            <a:off x="5417312" y="4028951"/>
            <a:ext cx="6471862" cy="646331"/>
          </a:xfrm>
          <a:prstGeom prst="rect">
            <a:avLst/>
          </a:prstGeom>
          <a:noFill/>
        </p:spPr>
        <p:txBody>
          <a:bodyPr wrap="square" rtlCol="0">
            <a:spAutoFit/>
          </a:bodyPr>
          <a:lstStyle/>
          <a:p>
            <a:pPr algn="ctr"/>
            <a:r>
              <a:rPr lang="en-NZ" dirty="0"/>
              <a:t>4. </a:t>
            </a:r>
            <a:r>
              <a:rPr lang="en-US" dirty="0"/>
              <a:t>When I do something wrong, I have a tendency to think that the universe must be punishing me.</a:t>
            </a:r>
            <a:endParaRPr lang="en-NZ" dirty="0"/>
          </a:p>
        </p:txBody>
      </p:sp>
      <p:sp>
        <p:nvSpPr>
          <p:cNvPr id="23" name="TextBox 22">
            <a:extLst>
              <a:ext uri="{FF2B5EF4-FFF2-40B4-BE49-F238E27FC236}">
                <a16:creationId xmlns:a16="http://schemas.microsoft.com/office/drawing/2014/main" id="{54DDBC6D-5EF6-44B2-B0B4-C7D52F8416AD}"/>
              </a:ext>
            </a:extLst>
          </p:cNvPr>
          <p:cNvSpPr txBox="1"/>
          <p:nvPr/>
        </p:nvSpPr>
        <p:spPr>
          <a:xfrm>
            <a:off x="61049" y="4669418"/>
            <a:ext cx="4556356" cy="369332"/>
          </a:xfrm>
          <a:prstGeom prst="rect">
            <a:avLst/>
          </a:prstGeom>
          <a:noFill/>
        </p:spPr>
        <p:txBody>
          <a:bodyPr wrap="square" rtlCol="0">
            <a:spAutoFit/>
          </a:bodyPr>
          <a:lstStyle/>
          <a:p>
            <a:pPr algn="ctr"/>
            <a:r>
              <a:rPr lang="en-NZ" dirty="0"/>
              <a:t>5. </a:t>
            </a:r>
            <a:r>
              <a:rPr lang="en-US" dirty="0"/>
              <a:t>I am very hard on myself when I fail.</a:t>
            </a:r>
            <a:endParaRPr lang="en-NZ" dirty="0"/>
          </a:p>
        </p:txBody>
      </p:sp>
      <p:sp>
        <p:nvSpPr>
          <p:cNvPr id="24" name="TextBox 23">
            <a:extLst>
              <a:ext uri="{FF2B5EF4-FFF2-40B4-BE49-F238E27FC236}">
                <a16:creationId xmlns:a16="http://schemas.microsoft.com/office/drawing/2014/main" id="{2390A6FE-31F6-4D79-BA67-83DFA57CCDB8}"/>
              </a:ext>
            </a:extLst>
          </p:cNvPr>
          <p:cNvSpPr txBox="1"/>
          <p:nvPr/>
        </p:nvSpPr>
        <p:spPr>
          <a:xfrm>
            <a:off x="5406957" y="4943661"/>
            <a:ext cx="6338620" cy="369332"/>
          </a:xfrm>
          <a:prstGeom prst="rect">
            <a:avLst/>
          </a:prstGeom>
          <a:noFill/>
        </p:spPr>
        <p:txBody>
          <a:bodyPr wrap="square" rtlCol="0">
            <a:spAutoFit/>
          </a:bodyPr>
          <a:lstStyle/>
          <a:p>
            <a:pPr algn="ctr"/>
            <a:r>
              <a:rPr lang="en-NZ" dirty="0"/>
              <a:t>6 . </a:t>
            </a:r>
            <a:r>
              <a:rPr lang="en-US" dirty="0"/>
              <a:t>I find myself wanting to blame people when they fail.</a:t>
            </a:r>
            <a:endParaRPr lang="en-NZ" dirty="0"/>
          </a:p>
        </p:txBody>
      </p:sp>
      <p:sp>
        <p:nvSpPr>
          <p:cNvPr id="25" name="TextBox 24">
            <a:extLst>
              <a:ext uri="{FF2B5EF4-FFF2-40B4-BE49-F238E27FC236}">
                <a16:creationId xmlns:a16="http://schemas.microsoft.com/office/drawing/2014/main" id="{66693A11-8810-49E9-BB93-333DF2806C69}"/>
              </a:ext>
            </a:extLst>
          </p:cNvPr>
          <p:cNvSpPr txBox="1"/>
          <p:nvPr/>
        </p:nvSpPr>
        <p:spPr>
          <a:xfrm>
            <a:off x="85306" y="5187633"/>
            <a:ext cx="4975189" cy="646331"/>
          </a:xfrm>
          <a:prstGeom prst="rect">
            <a:avLst/>
          </a:prstGeom>
          <a:noFill/>
        </p:spPr>
        <p:txBody>
          <a:bodyPr wrap="square" rtlCol="0">
            <a:spAutoFit/>
          </a:bodyPr>
          <a:lstStyle/>
          <a:p>
            <a:pPr algn="ctr"/>
            <a:r>
              <a:rPr lang="en-NZ" dirty="0"/>
              <a:t>7. </a:t>
            </a:r>
            <a:r>
              <a:rPr lang="en-US" dirty="0"/>
              <a:t>I get angry when someone who is immoral or dishonest prospers</a:t>
            </a:r>
            <a:endParaRPr lang="en-NZ" b="0" dirty="0">
              <a:solidFill>
                <a:schemeClr val="tx1"/>
              </a:solidFill>
            </a:endParaRPr>
          </a:p>
        </p:txBody>
      </p:sp>
      <p:sp>
        <p:nvSpPr>
          <p:cNvPr id="26" name="TextBox 25">
            <a:extLst>
              <a:ext uri="{FF2B5EF4-FFF2-40B4-BE49-F238E27FC236}">
                <a16:creationId xmlns:a16="http://schemas.microsoft.com/office/drawing/2014/main" id="{BC03CD86-8923-42E8-9759-CA759ABE547C}"/>
              </a:ext>
            </a:extLst>
          </p:cNvPr>
          <p:cNvSpPr txBox="1"/>
          <p:nvPr/>
        </p:nvSpPr>
        <p:spPr>
          <a:xfrm>
            <a:off x="5623715" y="5452909"/>
            <a:ext cx="6591874" cy="369332"/>
          </a:xfrm>
          <a:prstGeom prst="rect">
            <a:avLst/>
          </a:prstGeom>
          <a:noFill/>
        </p:spPr>
        <p:txBody>
          <a:bodyPr wrap="square" rtlCol="0">
            <a:spAutoFit/>
          </a:bodyPr>
          <a:lstStyle/>
          <a:p>
            <a:r>
              <a:rPr lang="en-NZ" dirty="0"/>
              <a:t>8. </a:t>
            </a:r>
            <a:r>
              <a:rPr lang="en-US" dirty="0"/>
              <a:t>I am compelled to tell others when I see them doing wrong. </a:t>
            </a:r>
            <a:endParaRPr lang="en-NZ" dirty="0"/>
          </a:p>
        </p:txBody>
      </p:sp>
      <p:sp>
        <p:nvSpPr>
          <p:cNvPr id="27" name="TextBox 26">
            <a:extLst>
              <a:ext uri="{FF2B5EF4-FFF2-40B4-BE49-F238E27FC236}">
                <a16:creationId xmlns:a16="http://schemas.microsoft.com/office/drawing/2014/main" id="{AF48DC54-41D7-467E-B6CD-D6C95E15AE60}"/>
              </a:ext>
            </a:extLst>
          </p:cNvPr>
          <p:cNvSpPr txBox="1"/>
          <p:nvPr/>
        </p:nvSpPr>
        <p:spPr>
          <a:xfrm>
            <a:off x="284536" y="5803443"/>
            <a:ext cx="5339179" cy="646331"/>
          </a:xfrm>
          <a:prstGeom prst="rect">
            <a:avLst/>
          </a:prstGeom>
          <a:noFill/>
        </p:spPr>
        <p:txBody>
          <a:bodyPr wrap="square" rtlCol="0">
            <a:spAutoFit/>
          </a:bodyPr>
          <a:lstStyle/>
          <a:p>
            <a:r>
              <a:rPr lang="en-NZ" dirty="0"/>
              <a:t>9. </a:t>
            </a:r>
            <a:r>
              <a:rPr lang="en-US" dirty="0"/>
              <a:t>I tend to focus on the faults and failures of others.</a:t>
            </a:r>
            <a:endParaRPr lang="en-NZ" b="0" dirty="0">
              <a:solidFill>
                <a:schemeClr val="tx1"/>
              </a:solidFill>
            </a:endParaRPr>
          </a:p>
        </p:txBody>
      </p:sp>
      <p:sp>
        <p:nvSpPr>
          <p:cNvPr id="28" name="TextBox 27">
            <a:extLst>
              <a:ext uri="{FF2B5EF4-FFF2-40B4-BE49-F238E27FC236}">
                <a16:creationId xmlns:a16="http://schemas.microsoft.com/office/drawing/2014/main" id="{1921D3F3-DD7B-4147-B391-9F3155E6F6C9}"/>
              </a:ext>
            </a:extLst>
          </p:cNvPr>
          <p:cNvSpPr txBox="1"/>
          <p:nvPr/>
        </p:nvSpPr>
        <p:spPr>
          <a:xfrm>
            <a:off x="5920740" y="6019284"/>
            <a:ext cx="3361675" cy="369332"/>
          </a:xfrm>
          <a:prstGeom prst="rect">
            <a:avLst/>
          </a:prstGeom>
          <a:noFill/>
        </p:spPr>
        <p:txBody>
          <a:bodyPr wrap="square" rtlCol="0">
            <a:spAutoFit/>
          </a:bodyPr>
          <a:lstStyle/>
          <a:p>
            <a:pPr algn="ctr"/>
            <a:r>
              <a:rPr lang="en-NZ" dirty="0"/>
              <a:t>10. </a:t>
            </a:r>
            <a:r>
              <a:rPr lang="en-US" dirty="0"/>
              <a:t>Life seems harsh on me.</a:t>
            </a:r>
            <a:endParaRPr lang="en-NZ" b="0" dirty="0">
              <a:solidFill>
                <a:schemeClr val="tx1"/>
              </a:solidFill>
            </a:endParaRPr>
          </a:p>
        </p:txBody>
      </p:sp>
      <p:graphicFrame>
        <p:nvGraphicFramePr>
          <p:cNvPr id="6" name="Table 6">
            <a:extLst>
              <a:ext uri="{FF2B5EF4-FFF2-40B4-BE49-F238E27FC236}">
                <a16:creationId xmlns:a16="http://schemas.microsoft.com/office/drawing/2014/main" id="{05604C01-60C1-42EB-B267-7E8531A4EC0A}"/>
              </a:ext>
            </a:extLst>
          </p:cNvPr>
          <p:cNvGraphicFramePr>
            <a:graphicFrameLocks noGrp="1"/>
          </p:cNvGraphicFramePr>
          <p:nvPr/>
        </p:nvGraphicFramePr>
        <p:xfrm>
          <a:off x="855677" y="2155249"/>
          <a:ext cx="10427515" cy="741680"/>
        </p:xfrm>
        <a:graphic>
          <a:graphicData uri="http://schemas.openxmlformats.org/drawingml/2006/table">
            <a:tbl>
              <a:tblPr firstRow="1" bandRow="1">
                <a:tableStyleId>{21E4AEA4-8DFA-4A89-87EB-49C32662AFE0}</a:tableStyleId>
              </a:tblPr>
              <a:tblGrid>
                <a:gridCol w="1489645">
                  <a:extLst>
                    <a:ext uri="{9D8B030D-6E8A-4147-A177-3AD203B41FA5}">
                      <a16:colId xmlns:a16="http://schemas.microsoft.com/office/drawing/2014/main" val="3774323448"/>
                    </a:ext>
                  </a:extLst>
                </a:gridCol>
                <a:gridCol w="1489645">
                  <a:extLst>
                    <a:ext uri="{9D8B030D-6E8A-4147-A177-3AD203B41FA5}">
                      <a16:colId xmlns:a16="http://schemas.microsoft.com/office/drawing/2014/main" val="435599041"/>
                    </a:ext>
                  </a:extLst>
                </a:gridCol>
                <a:gridCol w="1489645">
                  <a:extLst>
                    <a:ext uri="{9D8B030D-6E8A-4147-A177-3AD203B41FA5}">
                      <a16:colId xmlns:a16="http://schemas.microsoft.com/office/drawing/2014/main" val="3420808459"/>
                    </a:ext>
                  </a:extLst>
                </a:gridCol>
                <a:gridCol w="1489645">
                  <a:extLst>
                    <a:ext uri="{9D8B030D-6E8A-4147-A177-3AD203B41FA5}">
                      <a16:colId xmlns:a16="http://schemas.microsoft.com/office/drawing/2014/main" val="500718436"/>
                    </a:ext>
                  </a:extLst>
                </a:gridCol>
                <a:gridCol w="1489645">
                  <a:extLst>
                    <a:ext uri="{9D8B030D-6E8A-4147-A177-3AD203B41FA5}">
                      <a16:colId xmlns:a16="http://schemas.microsoft.com/office/drawing/2014/main" val="651190904"/>
                    </a:ext>
                  </a:extLst>
                </a:gridCol>
                <a:gridCol w="1489645">
                  <a:extLst>
                    <a:ext uri="{9D8B030D-6E8A-4147-A177-3AD203B41FA5}">
                      <a16:colId xmlns:a16="http://schemas.microsoft.com/office/drawing/2014/main" val="225567804"/>
                    </a:ext>
                  </a:extLst>
                </a:gridCol>
                <a:gridCol w="1489645">
                  <a:extLst>
                    <a:ext uri="{9D8B030D-6E8A-4147-A177-3AD203B41FA5}">
                      <a16:colId xmlns:a16="http://schemas.microsoft.com/office/drawing/2014/main" val="1196500013"/>
                    </a:ext>
                  </a:extLst>
                </a:gridCol>
              </a:tblGrid>
              <a:tr h="370840">
                <a:tc>
                  <a:txBody>
                    <a:bodyPr/>
                    <a:lstStyle/>
                    <a:p>
                      <a:pPr algn="ctr"/>
                      <a:r>
                        <a:rPr lang="en-NZ" dirty="0"/>
                        <a:t>1</a:t>
                      </a:r>
                    </a:p>
                  </a:txBody>
                  <a:tcPr/>
                </a:tc>
                <a:tc>
                  <a:txBody>
                    <a:bodyPr/>
                    <a:lstStyle/>
                    <a:p>
                      <a:pPr algn="ctr"/>
                      <a:r>
                        <a:rPr lang="en-NZ" dirty="0"/>
                        <a:t>2</a:t>
                      </a:r>
                    </a:p>
                  </a:txBody>
                  <a:tcPr/>
                </a:tc>
                <a:tc>
                  <a:txBody>
                    <a:bodyPr/>
                    <a:lstStyle/>
                    <a:p>
                      <a:pPr algn="ctr"/>
                      <a:r>
                        <a:rPr lang="en-NZ" dirty="0"/>
                        <a:t>3</a:t>
                      </a:r>
                    </a:p>
                  </a:txBody>
                  <a:tcPr/>
                </a:tc>
                <a:tc>
                  <a:txBody>
                    <a:bodyPr/>
                    <a:lstStyle/>
                    <a:p>
                      <a:pPr algn="ctr"/>
                      <a:r>
                        <a:rPr lang="en-NZ" dirty="0"/>
                        <a:t>4</a:t>
                      </a:r>
                    </a:p>
                  </a:txBody>
                  <a:tcPr/>
                </a:tc>
                <a:tc>
                  <a:txBody>
                    <a:bodyPr/>
                    <a:lstStyle/>
                    <a:p>
                      <a:pPr algn="ctr"/>
                      <a:r>
                        <a:rPr lang="en-NZ" dirty="0"/>
                        <a:t>5</a:t>
                      </a:r>
                    </a:p>
                  </a:txBody>
                  <a:tcPr/>
                </a:tc>
                <a:tc>
                  <a:txBody>
                    <a:bodyPr/>
                    <a:lstStyle/>
                    <a:p>
                      <a:pPr algn="ctr"/>
                      <a:r>
                        <a:rPr lang="en-NZ" dirty="0"/>
                        <a:t>6</a:t>
                      </a:r>
                    </a:p>
                  </a:txBody>
                  <a:tcPr/>
                </a:tc>
                <a:tc>
                  <a:txBody>
                    <a:bodyPr/>
                    <a:lstStyle/>
                    <a:p>
                      <a:pPr algn="ctr"/>
                      <a:r>
                        <a:rPr lang="en-NZ" dirty="0"/>
                        <a:t>7</a:t>
                      </a:r>
                    </a:p>
                  </a:txBody>
                  <a:tcPr/>
                </a:tc>
                <a:extLst>
                  <a:ext uri="{0D108BD9-81ED-4DB2-BD59-A6C34878D82A}">
                    <a16:rowId xmlns:a16="http://schemas.microsoft.com/office/drawing/2014/main" val="4221659570"/>
                  </a:ext>
                </a:extLst>
              </a:tr>
              <a:tr h="370840">
                <a:tc>
                  <a:txBody>
                    <a:bodyPr/>
                    <a:lstStyle/>
                    <a:p>
                      <a:pPr algn="ctr"/>
                      <a:r>
                        <a:rPr lang="en-NZ" dirty="0"/>
                        <a:t>Always</a:t>
                      </a:r>
                    </a:p>
                  </a:txBody>
                  <a:tcPr/>
                </a:tc>
                <a:tc>
                  <a:txBody>
                    <a:bodyPr/>
                    <a:lstStyle/>
                    <a:p>
                      <a:pPr algn="ctr"/>
                      <a:r>
                        <a:rPr lang="en-NZ" dirty="0"/>
                        <a:t>Very Often</a:t>
                      </a:r>
                    </a:p>
                  </a:txBody>
                  <a:tcPr/>
                </a:tc>
                <a:tc>
                  <a:txBody>
                    <a:bodyPr/>
                    <a:lstStyle/>
                    <a:p>
                      <a:pPr algn="ctr"/>
                      <a:r>
                        <a:rPr lang="en-NZ" dirty="0"/>
                        <a:t>Often</a:t>
                      </a:r>
                    </a:p>
                  </a:txBody>
                  <a:tcPr/>
                </a:tc>
                <a:tc>
                  <a:txBody>
                    <a:bodyPr/>
                    <a:lstStyle/>
                    <a:p>
                      <a:pPr algn="ctr"/>
                      <a:r>
                        <a:rPr lang="en-NZ" dirty="0"/>
                        <a:t>Sometimes</a:t>
                      </a:r>
                    </a:p>
                  </a:txBody>
                  <a:tcPr/>
                </a:tc>
                <a:tc>
                  <a:txBody>
                    <a:bodyPr/>
                    <a:lstStyle/>
                    <a:p>
                      <a:pPr algn="ctr"/>
                      <a:r>
                        <a:rPr lang="en-NZ" dirty="0"/>
                        <a:t>Not Often</a:t>
                      </a:r>
                    </a:p>
                  </a:txBody>
                  <a:tcPr/>
                </a:tc>
                <a:tc>
                  <a:txBody>
                    <a:bodyPr/>
                    <a:lstStyle/>
                    <a:p>
                      <a:pPr algn="ctr"/>
                      <a:r>
                        <a:rPr lang="en-NZ" dirty="0"/>
                        <a:t>Hardly</a:t>
                      </a:r>
                    </a:p>
                  </a:txBody>
                  <a:tcPr/>
                </a:tc>
                <a:tc>
                  <a:txBody>
                    <a:bodyPr/>
                    <a:lstStyle/>
                    <a:p>
                      <a:pPr algn="ctr"/>
                      <a:r>
                        <a:rPr lang="en-NZ" dirty="0"/>
                        <a:t>Never</a:t>
                      </a:r>
                    </a:p>
                  </a:txBody>
                  <a:tcPr/>
                </a:tc>
                <a:extLst>
                  <a:ext uri="{0D108BD9-81ED-4DB2-BD59-A6C34878D82A}">
                    <a16:rowId xmlns:a16="http://schemas.microsoft.com/office/drawing/2014/main" val="672996660"/>
                  </a:ext>
                </a:extLst>
              </a:tr>
            </a:tbl>
          </a:graphicData>
        </a:graphic>
      </p:graphicFrame>
      <p:sp>
        <p:nvSpPr>
          <p:cNvPr id="18" name="TextBox 17">
            <a:extLst>
              <a:ext uri="{FF2B5EF4-FFF2-40B4-BE49-F238E27FC236}">
                <a16:creationId xmlns:a16="http://schemas.microsoft.com/office/drawing/2014/main" id="{0A8E7B62-384F-42D6-AF85-5A2511C105BE}"/>
              </a:ext>
            </a:extLst>
          </p:cNvPr>
          <p:cNvSpPr txBox="1"/>
          <p:nvPr/>
        </p:nvSpPr>
        <p:spPr>
          <a:xfrm>
            <a:off x="9282415" y="6335301"/>
            <a:ext cx="2127505" cy="369332"/>
          </a:xfrm>
          <a:prstGeom prst="rect">
            <a:avLst/>
          </a:prstGeom>
          <a:noFill/>
        </p:spPr>
        <p:txBody>
          <a:bodyPr wrap="none" rtlCol="0">
            <a:spAutoFit/>
          </a:bodyPr>
          <a:lstStyle/>
          <a:p>
            <a:r>
              <a:rPr lang="en-NZ" sz="1200" b="1" dirty="0"/>
              <a:t>Session Six : 4 or 11 Slides</a:t>
            </a:r>
            <a:r>
              <a:rPr lang="en-NZ" dirty="0"/>
              <a:t> </a:t>
            </a:r>
          </a:p>
        </p:txBody>
      </p:sp>
    </p:spTree>
    <p:extLst>
      <p:ext uri="{BB962C8B-B14F-4D97-AF65-F5344CB8AC3E}">
        <p14:creationId xmlns:p14="http://schemas.microsoft.com/office/powerpoint/2010/main" val="38898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3" grpId="0"/>
      <p:bldP spid="24" grpId="0"/>
      <p:bldP spid="25" grpId="0"/>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A1E30E33-5E74-4808-8B09-E65745362D2A}"/>
              </a:ext>
            </a:extLst>
          </p:cNvPr>
          <p:cNvGraphicFramePr>
            <a:graphicFrameLocks noGrp="1"/>
          </p:cNvGraphicFramePr>
          <p:nvPr/>
        </p:nvGraphicFramePr>
        <p:xfrm>
          <a:off x="106682" y="789213"/>
          <a:ext cx="11852910" cy="944880"/>
        </p:xfrm>
        <a:graphic>
          <a:graphicData uri="http://schemas.openxmlformats.org/drawingml/2006/table">
            <a:tbl>
              <a:tblPr firstRow="1" bandRow="1">
                <a:tableStyleId>{21E4AEA4-8DFA-4A89-87EB-49C32662AFE0}</a:tableStyleId>
              </a:tblPr>
              <a:tblGrid>
                <a:gridCol w="11852910">
                  <a:extLst>
                    <a:ext uri="{9D8B030D-6E8A-4147-A177-3AD203B41FA5}">
                      <a16:colId xmlns:a16="http://schemas.microsoft.com/office/drawing/2014/main" val="3774323448"/>
                    </a:ext>
                  </a:extLst>
                </a:gridCol>
              </a:tblGrid>
              <a:tr h="237096">
                <a:tc>
                  <a:txBody>
                    <a:bodyPr/>
                    <a:lstStyle/>
                    <a:p>
                      <a:pPr algn="l"/>
                      <a:r>
                        <a:rPr lang="en-NZ" dirty="0"/>
                        <a:t>57-70</a:t>
                      </a:r>
                    </a:p>
                  </a:txBody>
                  <a:tcPr/>
                </a:tc>
                <a:extLst>
                  <a:ext uri="{0D108BD9-81ED-4DB2-BD59-A6C34878D82A}">
                    <a16:rowId xmlns:a16="http://schemas.microsoft.com/office/drawing/2014/main" val="4221659570"/>
                  </a:ext>
                </a:extLst>
              </a:tr>
              <a:tr h="409235">
                <a:tc>
                  <a:txBody>
                    <a:bodyPr/>
                    <a:lstStyle/>
                    <a:p>
                      <a:pPr algn="l"/>
                      <a:r>
                        <a:rPr lang="en-US" sz="1600" b="0" i="0" kern="1200" dirty="0">
                          <a:solidFill>
                            <a:schemeClr val="dk1"/>
                          </a:solidFill>
                          <a:effectLst/>
                          <a:latin typeface="+mn-lt"/>
                          <a:ea typeface="+mn-ea"/>
                          <a:cs typeface="+mn-cs"/>
                        </a:rPr>
                        <a:t>You seem to be free from the  fear of punishment that plagues most people. (Some people who score this high are either greatly deceived or have become callous to their emotions as a way to suppress pain).</a:t>
                      </a:r>
                      <a:endParaRPr lang="en-NZ" sz="1600" dirty="0"/>
                    </a:p>
                  </a:txBody>
                  <a:tcPr/>
                </a:tc>
                <a:extLst>
                  <a:ext uri="{0D108BD9-81ED-4DB2-BD59-A6C34878D82A}">
                    <a16:rowId xmlns:a16="http://schemas.microsoft.com/office/drawing/2014/main" val="672996660"/>
                  </a:ext>
                </a:extLst>
              </a:tr>
            </a:tbl>
          </a:graphicData>
        </a:graphic>
      </p:graphicFrame>
      <p:graphicFrame>
        <p:nvGraphicFramePr>
          <p:cNvPr id="3" name="Table 6">
            <a:extLst>
              <a:ext uri="{FF2B5EF4-FFF2-40B4-BE49-F238E27FC236}">
                <a16:creationId xmlns:a16="http://schemas.microsoft.com/office/drawing/2014/main" id="{84B503C7-C477-4951-A6CA-F9CE9647B8F7}"/>
              </a:ext>
            </a:extLst>
          </p:cNvPr>
          <p:cNvGraphicFramePr>
            <a:graphicFrameLocks noGrp="1"/>
          </p:cNvGraphicFramePr>
          <p:nvPr/>
        </p:nvGraphicFramePr>
        <p:xfrm>
          <a:off x="102871" y="1825622"/>
          <a:ext cx="11841480" cy="949960"/>
        </p:xfrm>
        <a:graphic>
          <a:graphicData uri="http://schemas.openxmlformats.org/drawingml/2006/table">
            <a:tbl>
              <a:tblPr firstRow="1" bandRow="1">
                <a:tableStyleId>{21E4AEA4-8DFA-4A89-87EB-49C32662AFE0}</a:tableStyleId>
              </a:tblPr>
              <a:tblGrid>
                <a:gridCol w="11841480">
                  <a:extLst>
                    <a:ext uri="{9D8B030D-6E8A-4147-A177-3AD203B41FA5}">
                      <a16:colId xmlns:a16="http://schemas.microsoft.com/office/drawing/2014/main" val="3774323448"/>
                    </a:ext>
                  </a:extLst>
                </a:gridCol>
              </a:tblGrid>
              <a:tr h="370840">
                <a:tc>
                  <a:txBody>
                    <a:bodyPr/>
                    <a:lstStyle/>
                    <a:p>
                      <a:pPr algn="l"/>
                      <a:r>
                        <a:rPr lang="en-NZ" dirty="0"/>
                        <a:t>47-56</a:t>
                      </a:r>
                    </a:p>
                  </a:txBody>
                  <a:tcPr/>
                </a:tc>
                <a:extLst>
                  <a:ext uri="{0D108BD9-81ED-4DB2-BD59-A6C34878D82A}">
                    <a16:rowId xmlns:a16="http://schemas.microsoft.com/office/drawing/2014/main" val="4221659570"/>
                  </a:ext>
                </a:extLst>
              </a:tr>
              <a:tr h="370840">
                <a:tc>
                  <a:txBody>
                    <a:bodyPr/>
                    <a:lstStyle/>
                    <a:p>
                      <a:pPr algn="l"/>
                      <a:r>
                        <a:rPr lang="en-US" sz="1600" b="0" i="0" kern="1200" dirty="0">
                          <a:solidFill>
                            <a:schemeClr val="dk1"/>
                          </a:solidFill>
                          <a:effectLst/>
                          <a:latin typeface="+mn-lt"/>
                          <a:ea typeface="+mn-ea"/>
                          <a:cs typeface="+mn-cs"/>
                        </a:rPr>
                        <a:t>The fear of punishment and the compulsion to punish others controls your responses rarely or only in certain situations. Again, only the major exceptions are those who are not honest with themselves.</a:t>
                      </a:r>
                      <a:endParaRPr lang="en-NZ" sz="1600" dirty="0"/>
                    </a:p>
                  </a:txBody>
                  <a:tcPr/>
                </a:tc>
                <a:extLst>
                  <a:ext uri="{0D108BD9-81ED-4DB2-BD59-A6C34878D82A}">
                    <a16:rowId xmlns:a16="http://schemas.microsoft.com/office/drawing/2014/main" val="672996660"/>
                  </a:ext>
                </a:extLst>
              </a:tr>
            </a:tbl>
          </a:graphicData>
        </a:graphic>
      </p:graphicFrame>
      <p:graphicFrame>
        <p:nvGraphicFramePr>
          <p:cNvPr id="4" name="Table 6">
            <a:extLst>
              <a:ext uri="{FF2B5EF4-FFF2-40B4-BE49-F238E27FC236}">
                <a16:creationId xmlns:a16="http://schemas.microsoft.com/office/drawing/2014/main" id="{49B0E3A2-1742-46D6-A397-F9F03545D84A}"/>
              </a:ext>
            </a:extLst>
          </p:cNvPr>
          <p:cNvGraphicFramePr>
            <a:graphicFrameLocks noGrp="1"/>
          </p:cNvGraphicFramePr>
          <p:nvPr/>
        </p:nvGraphicFramePr>
        <p:xfrm>
          <a:off x="123644" y="2857406"/>
          <a:ext cx="11841480" cy="1234443"/>
        </p:xfrm>
        <a:graphic>
          <a:graphicData uri="http://schemas.openxmlformats.org/drawingml/2006/table">
            <a:tbl>
              <a:tblPr firstRow="1" bandRow="1">
                <a:tableStyleId>{21E4AEA4-8DFA-4A89-87EB-49C32662AFE0}</a:tableStyleId>
              </a:tblPr>
              <a:tblGrid>
                <a:gridCol w="11841480">
                  <a:extLst>
                    <a:ext uri="{9D8B030D-6E8A-4147-A177-3AD203B41FA5}">
                      <a16:colId xmlns:a16="http://schemas.microsoft.com/office/drawing/2014/main" val="3774323448"/>
                    </a:ext>
                  </a:extLst>
                </a:gridCol>
              </a:tblGrid>
              <a:tr h="325117">
                <a:tc>
                  <a:txBody>
                    <a:bodyPr/>
                    <a:lstStyle/>
                    <a:p>
                      <a:pPr algn="l"/>
                      <a:r>
                        <a:rPr lang="en-NZ" dirty="0"/>
                        <a:t>37-46</a:t>
                      </a:r>
                    </a:p>
                  </a:txBody>
                  <a:tcPr/>
                </a:tc>
                <a:extLst>
                  <a:ext uri="{0D108BD9-81ED-4DB2-BD59-A6C34878D82A}">
                    <a16:rowId xmlns:a16="http://schemas.microsoft.com/office/drawing/2014/main" val="4221659570"/>
                  </a:ext>
                </a:extLst>
              </a:tr>
              <a:tr h="868683">
                <a:tc>
                  <a:txBody>
                    <a:bodyPr/>
                    <a:lstStyle/>
                    <a:p>
                      <a:pPr algn="l"/>
                      <a:r>
                        <a:rPr lang="en-US" sz="1600" b="0" i="0" kern="1200" dirty="0">
                          <a:solidFill>
                            <a:schemeClr val="dk1"/>
                          </a:solidFill>
                          <a:effectLst/>
                          <a:latin typeface="+mn-lt"/>
                          <a:ea typeface="+mn-ea"/>
                          <a:cs typeface="+mn-cs"/>
                        </a:rPr>
                        <a:t>When you experience emotional problems, they may relate to a fear of punishment or an inner urge to punish others. Upon reflection, you will probably relate many of your previous decisions to this fear. Many of your future decisions will also be affected by the fear of punishment and/or the compulsion to punish others unless you take direct action to overcome it.</a:t>
                      </a:r>
                      <a:endParaRPr lang="en-NZ" sz="1600" dirty="0"/>
                    </a:p>
                  </a:txBody>
                  <a:tcPr/>
                </a:tc>
                <a:extLst>
                  <a:ext uri="{0D108BD9-81ED-4DB2-BD59-A6C34878D82A}">
                    <a16:rowId xmlns:a16="http://schemas.microsoft.com/office/drawing/2014/main" val="672996660"/>
                  </a:ext>
                </a:extLst>
              </a:tr>
            </a:tbl>
          </a:graphicData>
        </a:graphic>
      </p:graphicFrame>
      <p:graphicFrame>
        <p:nvGraphicFramePr>
          <p:cNvPr id="5" name="Table 6">
            <a:extLst>
              <a:ext uri="{FF2B5EF4-FFF2-40B4-BE49-F238E27FC236}">
                <a16:creationId xmlns:a16="http://schemas.microsoft.com/office/drawing/2014/main" id="{94876265-D882-452E-A6A7-39DD2C39A6F0}"/>
              </a:ext>
            </a:extLst>
          </p:cNvPr>
          <p:cNvGraphicFramePr>
            <a:graphicFrameLocks noGrp="1"/>
          </p:cNvGraphicFramePr>
          <p:nvPr/>
        </p:nvGraphicFramePr>
        <p:xfrm>
          <a:off x="118111" y="4161152"/>
          <a:ext cx="11841480" cy="1193800"/>
        </p:xfrm>
        <a:graphic>
          <a:graphicData uri="http://schemas.openxmlformats.org/drawingml/2006/table">
            <a:tbl>
              <a:tblPr firstRow="1" bandRow="1">
                <a:tableStyleId>{21E4AEA4-8DFA-4A89-87EB-49C32662AFE0}</a:tableStyleId>
              </a:tblPr>
              <a:tblGrid>
                <a:gridCol w="11841480">
                  <a:extLst>
                    <a:ext uri="{9D8B030D-6E8A-4147-A177-3AD203B41FA5}">
                      <a16:colId xmlns:a16="http://schemas.microsoft.com/office/drawing/2014/main" val="3774323448"/>
                    </a:ext>
                  </a:extLst>
                </a:gridCol>
              </a:tblGrid>
              <a:tr h="370840">
                <a:tc>
                  <a:txBody>
                    <a:bodyPr/>
                    <a:lstStyle/>
                    <a:p>
                      <a:pPr algn="l"/>
                      <a:r>
                        <a:rPr lang="en-NZ" dirty="0"/>
                        <a:t>27-36</a:t>
                      </a:r>
                    </a:p>
                  </a:txBody>
                  <a:tcPr/>
                </a:tc>
                <a:extLst>
                  <a:ext uri="{0D108BD9-81ED-4DB2-BD59-A6C34878D82A}">
                    <a16:rowId xmlns:a16="http://schemas.microsoft.com/office/drawing/2014/main" val="4221659570"/>
                  </a:ext>
                </a:extLst>
              </a:tr>
              <a:tr h="370840">
                <a:tc>
                  <a:txBody>
                    <a:bodyPr/>
                    <a:lstStyle/>
                    <a:p>
                      <a:pPr algn="l"/>
                      <a:r>
                        <a:rPr lang="en-US" sz="1600" b="0" i="0" kern="1200" dirty="0">
                          <a:solidFill>
                            <a:schemeClr val="dk1"/>
                          </a:solidFill>
                          <a:effectLst/>
                          <a:latin typeface="+mn-lt"/>
                          <a:ea typeface="+mn-ea"/>
                          <a:cs typeface="+mn-cs"/>
                        </a:rPr>
                        <a:t>The fear of punishment forms a general backdrop to your life. There are probably a few days that you are not affected somehow by the fear of punishment and the tendency to blame others. Unfortunately, this robs you of the joy and peace to which you are entitled. </a:t>
                      </a:r>
                      <a:endParaRPr lang="en-NZ" sz="1600" dirty="0"/>
                    </a:p>
                  </a:txBody>
                  <a:tcPr/>
                </a:tc>
                <a:extLst>
                  <a:ext uri="{0D108BD9-81ED-4DB2-BD59-A6C34878D82A}">
                    <a16:rowId xmlns:a16="http://schemas.microsoft.com/office/drawing/2014/main" val="672996660"/>
                  </a:ext>
                </a:extLst>
              </a:tr>
            </a:tbl>
          </a:graphicData>
        </a:graphic>
      </p:graphicFrame>
      <p:graphicFrame>
        <p:nvGraphicFramePr>
          <p:cNvPr id="6" name="Table 6">
            <a:extLst>
              <a:ext uri="{FF2B5EF4-FFF2-40B4-BE49-F238E27FC236}">
                <a16:creationId xmlns:a16="http://schemas.microsoft.com/office/drawing/2014/main" id="{0BB76CC8-0738-479E-A7A6-993064610856}"/>
              </a:ext>
            </a:extLst>
          </p:cNvPr>
          <p:cNvGraphicFramePr>
            <a:graphicFrameLocks noGrp="1"/>
          </p:cNvGraphicFramePr>
          <p:nvPr/>
        </p:nvGraphicFramePr>
        <p:xfrm>
          <a:off x="118111" y="5307962"/>
          <a:ext cx="11841480" cy="1193800"/>
        </p:xfrm>
        <a:graphic>
          <a:graphicData uri="http://schemas.openxmlformats.org/drawingml/2006/table">
            <a:tbl>
              <a:tblPr firstRow="1" bandRow="1">
                <a:tableStyleId>{21E4AEA4-8DFA-4A89-87EB-49C32662AFE0}</a:tableStyleId>
              </a:tblPr>
              <a:tblGrid>
                <a:gridCol w="11841480">
                  <a:extLst>
                    <a:ext uri="{9D8B030D-6E8A-4147-A177-3AD203B41FA5}">
                      <a16:colId xmlns:a16="http://schemas.microsoft.com/office/drawing/2014/main" val="3774323448"/>
                    </a:ext>
                  </a:extLst>
                </a:gridCol>
              </a:tblGrid>
              <a:tr h="370840">
                <a:tc>
                  <a:txBody>
                    <a:bodyPr/>
                    <a:lstStyle/>
                    <a:p>
                      <a:pPr algn="l"/>
                      <a:r>
                        <a:rPr lang="en-NZ" dirty="0"/>
                        <a:t>0-26</a:t>
                      </a:r>
                    </a:p>
                  </a:txBody>
                  <a:tcPr/>
                </a:tc>
                <a:extLst>
                  <a:ext uri="{0D108BD9-81ED-4DB2-BD59-A6C34878D82A}">
                    <a16:rowId xmlns:a16="http://schemas.microsoft.com/office/drawing/2014/main" val="4221659570"/>
                  </a:ext>
                </a:extLst>
              </a:tr>
              <a:tr h="370840">
                <a:tc>
                  <a:txBody>
                    <a:bodyPr/>
                    <a:lstStyle/>
                    <a:p>
                      <a:pPr algn="l"/>
                      <a:r>
                        <a:rPr lang="en-US" sz="1600" dirty="0"/>
                        <a:t>Experiences of punishment dominate your memory, and you have probably suffered a great deal of depression due to them. These problems will remain until some definitive action is taken. In other words, this condition will not simply disappear: time alone cannot heal your pain. You need to experience deep healing in your self-concept and your relationship with others.</a:t>
                      </a:r>
                      <a:endParaRPr lang="en-NZ" sz="1600" dirty="0"/>
                    </a:p>
                  </a:txBody>
                  <a:tcPr/>
                </a:tc>
                <a:extLst>
                  <a:ext uri="{0D108BD9-81ED-4DB2-BD59-A6C34878D82A}">
                    <a16:rowId xmlns:a16="http://schemas.microsoft.com/office/drawing/2014/main" val="672996660"/>
                  </a:ext>
                </a:extLst>
              </a:tr>
            </a:tbl>
          </a:graphicData>
        </a:graphic>
      </p:graphicFrame>
      <p:sp>
        <p:nvSpPr>
          <p:cNvPr id="9" name="TextBox 8">
            <a:extLst>
              <a:ext uri="{FF2B5EF4-FFF2-40B4-BE49-F238E27FC236}">
                <a16:creationId xmlns:a16="http://schemas.microsoft.com/office/drawing/2014/main" id="{A40205FB-AE58-450F-BD12-D15D00E9C121}"/>
              </a:ext>
            </a:extLst>
          </p:cNvPr>
          <p:cNvSpPr txBox="1"/>
          <p:nvPr/>
        </p:nvSpPr>
        <p:spPr>
          <a:xfrm>
            <a:off x="152400" y="145059"/>
            <a:ext cx="4282584" cy="595932"/>
          </a:xfrm>
          <a:prstGeom prst="rect">
            <a:avLst/>
          </a:prstGeom>
          <a:noFill/>
        </p:spPr>
        <p:txBody>
          <a:bodyPr wrap="square">
            <a:spAutoFit/>
          </a:bodyPr>
          <a:lstStyle/>
          <a:p>
            <a:pPr>
              <a:lnSpc>
                <a:spcPct val="107000"/>
              </a:lnSpc>
              <a:spcAft>
                <a:spcPts val="800"/>
              </a:spcAft>
            </a:pPr>
            <a:r>
              <a:rPr lang="en-US" sz="32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Interpretation of Score</a:t>
            </a:r>
            <a:endParaRPr lang="en-NZ" sz="3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F859542-98E2-4430-8AE1-A3646136B708}"/>
              </a:ext>
            </a:extLst>
          </p:cNvPr>
          <p:cNvSpPr txBox="1"/>
          <p:nvPr/>
        </p:nvSpPr>
        <p:spPr>
          <a:xfrm>
            <a:off x="9728185" y="6392451"/>
            <a:ext cx="2127505" cy="369332"/>
          </a:xfrm>
          <a:prstGeom prst="rect">
            <a:avLst/>
          </a:prstGeom>
          <a:noFill/>
        </p:spPr>
        <p:txBody>
          <a:bodyPr wrap="none" rtlCol="0">
            <a:spAutoFit/>
          </a:bodyPr>
          <a:lstStyle/>
          <a:p>
            <a:r>
              <a:rPr lang="en-NZ" sz="1200" b="1" dirty="0"/>
              <a:t>Session Six : 5 or 11 Slides</a:t>
            </a:r>
            <a:r>
              <a:rPr lang="en-NZ" dirty="0"/>
              <a:t> </a:t>
            </a:r>
          </a:p>
        </p:txBody>
      </p:sp>
    </p:spTree>
    <p:extLst>
      <p:ext uri="{BB962C8B-B14F-4D97-AF65-F5344CB8AC3E}">
        <p14:creationId xmlns:p14="http://schemas.microsoft.com/office/powerpoint/2010/main" val="645915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3A4B-D727-AEC5-B6D6-1F247538CF43}"/>
            </a:ext>
          </a:extLst>
        </p:cNvPr>
        <p:cNvGrpSpPr/>
        <p:nvPr/>
      </p:nvGrpSpPr>
      <p:grpSpPr>
        <a:xfrm>
          <a:off x="0" y="0"/>
          <a:ext cx="0" cy="0"/>
          <a:chOff x="0" y="0"/>
          <a:chExt cx="0" cy="0"/>
        </a:xfrm>
      </p:grpSpPr>
      <p:sp>
        <p:nvSpPr>
          <p:cNvPr id="10" name="Text Placeholder 6">
            <a:extLst>
              <a:ext uri="{FF2B5EF4-FFF2-40B4-BE49-F238E27FC236}">
                <a16:creationId xmlns:a16="http://schemas.microsoft.com/office/drawing/2014/main" id="{573734D2-74AC-97B9-A049-C9ABFD952A25}"/>
              </a:ext>
              <a:ext uri="{C183D7F6-B498-43B3-948B-1728B52AA6E4}">
                <adec:decorative xmlns:adec="http://schemas.microsoft.com/office/drawing/2017/decorative" val="1"/>
              </a:ext>
            </a:extLst>
          </p:cNvPr>
          <p:cNvSpPr txBox="1">
            <a:spLocks/>
          </p:cNvSpPr>
          <p:nvPr/>
        </p:nvSpPr>
        <p:spPr>
          <a:xfrm>
            <a:off x="4289421" y="3829305"/>
            <a:ext cx="3613158"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ctr">
              <a:lnSpc>
                <a:spcPct val="100000"/>
              </a:lnSpc>
            </a:pPr>
            <a:r>
              <a:rPr lang="en-US" sz="2800" b="1" dirty="0">
                <a:solidFill>
                  <a:schemeClr val="bg1"/>
                </a:solidFill>
              </a:rPr>
              <a:t>END OF SESSION SIX </a:t>
            </a:r>
          </a:p>
          <a:p>
            <a:pPr algn="ctr">
              <a:lnSpc>
                <a:spcPct val="100000"/>
              </a:lnSpc>
            </a:pPr>
            <a:r>
              <a:rPr lang="en-US" sz="2800" b="1" dirty="0">
                <a:solidFill>
                  <a:schemeClr val="accent3"/>
                </a:solidFill>
              </a:rPr>
              <a:t>Building Resilience</a:t>
            </a:r>
            <a:br>
              <a:rPr lang="en-US" sz="2800" b="1" dirty="0">
                <a:solidFill>
                  <a:schemeClr val="bg1"/>
                </a:solidFill>
              </a:rPr>
            </a:br>
            <a:r>
              <a:rPr lang="en-US" sz="1800" b="1" dirty="0">
                <a:solidFill>
                  <a:schemeClr val="accent3"/>
                </a:solidFill>
              </a:rPr>
              <a:t> </a:t>
            </a:r>
            <a:endParaRPr lang="en-US" sz="1800" b="1" dirty="0">
              <a:solidFill>
                <a:schemeClr val="bg1"/>
              </a:solidFill>
            </a:endParaRPr>
          </a:p>
        </p:txBody>
      </p:sp>
      <p:pic>
        <p:nvPicPr>
          <p:cNvPr id="17" name="Picture 16">
            <a:extLst>
              <a:ext uri="{FF2B5EF4-FFF2-40B4-BE49-F238E27FC236}">
                <a16:creationId xmlns:a16="http://schemas.microsoft.com/office/drawing/2014/main" id="{A980E2FE-C6C5-CB8B-8EF6-DC9B85E8DED1}"/>
              </a:ext>
            </a:extLst>
          </p:cNvPr>
          <p:cNvPicPr>
            <a:picLocks noChangeAspect="1"/>
          </p:cNvPicPr>
          <p:nvPr/>
        </p:nvPicPr>
        <p:blipFill>
          <a:blip r:embed="rId3"/>
          <a:stretch>
            <a:fillRect/>
          </a:stretch>
        </p:blipFill>
        <p:spPr>
          <a:xfrm>
            <a:off x="381098" y="6030563"/>
            <a:ext cx="1013749" cy="692663"/>
          </a:xfrm>
          <a:prstGeom prst="rect">
            <a:avLst/>
          </a:prstGeom>
        </p:spPr>
      </p:pic>
      <p:pic>
        <p:nvPicPr>
          <p:cNvPr id="21" name="Picture 20">
            <a:extLst>
              <a:ext uri="{FF2B5EF4-FFF2-40B4-BE49-F238E27FC236}">
                <a16:creationId xmlns:a16="http://schemas.microsoft.com/office/drawing/2014/main" id="{BB5FFB91-468D-C7A1-4468-FDA4FDB50FD3}"/>
              </a:ext>
            </a:extLst>
          </p:cNvPr>
          <p:cNvPicPr>
            <a:picLocks noChangeAspect="1"/>
          </p:cNvPicPr>
          <p:nvPr/>
        </p:nvPicPr>
        <p:blipFill>
          <a:blip r:embed="rId4"/>
          <a:stretch>
            <a:fillRect/>
          </a:stretch>
        </p:blipFill>
        <p:spPr>
          <a:xfrm>
            <a:off x="7052592" y="1661978"/>
            <a:ext cx="870136" cy="1361027"/>
          </a:xfrm>
          <a:prstGeom prst="rect">
            <a:avLst/>
          </a:prstGeom>
        </p:spPr>
      </p:pic>
      <p:pic>
        <p:nvPicPr>
          <p:cNvPr id="23" name="Picture 22">
            <a:extLst>
              <a:ext uri="{FF2B5EF4-FFF2-40B4-BE49-F238E27FC236}">
                <a16:creationId xmlns:a16="http://schemas.microsoft.com/office/drawing/2014/main" id="{8333C9E6-2788-3E5B-C362-FAC3F4C7F502}"/>
              </a:ext>
            </a:extLst>
          </p:cNvPr>
          <p:cNvPicPr>
            <a:picLocks noChangeAspect="1"/>
          </p:cNvPicPr>
          <p:nvPr/>
        </p:nvPicPr>
        <p:blipFill>
          <a:blip r:embed="rId5"/>
          <a:stretch>
            <a:fillRect/>
          </a:stretch>
        </p:blipFill>
        <p:spPr>
          <a:xfrm>
            <a:off x="3961403" y="1667669"/>
            <a:ext cx="742939" cy="1361027"/>
          </a:xfrm>
          <a:prstGeom prst="rect">
            <a:avLst/>
          </a:prstGeom>
        </p:spPr>
      </p:pic>
      <p:pic>
        <p:nvPicPr>
          <p:cNvPr id="25" name="Picture 24">
            <a:extLst>
              <a:ext uri="{FF2B5EF4-FFF2-40B4-BE49-F238E27FC236}">
                <a16:creationId xmlns:a16="http://schemas.microsoft.com/office/drawing/2014/main" id="{ABF5CDC2-FB3F-7EE5-762F-815D76F422A3}"/>
              </a:ext>
            </a:extLst>
          </p:cNvPr>
          <p:cNvPicPr>
            <a:picLocks noChangeAspect="1"/>
          </p:cNvPicPr>
          <p:nvPr/>
        </p:nvPicPr>
        <p:blipFill>
          <a:blip r:embed="rId6"/>
          <a:stretch>
            <a:fillRect/>
          </a:stretch>
        </p:blipFill>
        <p:spPr>
          <a:xfrm>
            <a:off x="4704342" y="1661978"/>
            <a:ext cx="2233602" cy="1361027"/>
          </a:xfrm>
          <a:prstGeom prst="rect">
            <a:avLst/>
          </a:prstGeom>
        </p:spPr>
      </p:pic>
    </p:spTree>
    <p:extLst>
      <p:ext uri="{BB962C8B-B14F-4D97-AF65-F5344CB8AC3E}">
        <p14:creationId xmlns:p14="http://schemas.microsoft.com/office/powerpoint/2010/main" val="139134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3A4B-D727-AEC5-B6D6-1F247538CF43}"/>
            </a:ext>
          </a:extLst>
        </p:cNvPr>
        <p:cNvGrpSpPr/>
        <p:nvPr/>
      </p:nvGrpSpPr>
      <p:grpSpPr>
        <a:xfrm>
          <a:off x="0" y="0"/>
          <a:ext cx="0" cy="0"/>
          <a:chOff x="0" y="0"/>
          <a:chExt cx="0" cy="0"/>
        </a:xfrm>
      </p:grpSpPr>
      <p:sp>
        <p:nvSpPr>
          <p:cNvPr id="10" name="Text Placeholder 6">
            <a:extLst>
              <a:ext uri="{FF2B5EF4-FFF2-40B4-BE49-F238E27FC236}">
                <a16:creationId xmlns:a16="http://schemas.microsoft.com/office/drawing/2014/main" id="{573734D2-74AC-97B9-A049-C9ABFD952A25}"/>
              </a:ext>
              <a:ext uri="{C183D7F6-B498-43B3-948B-1728B52AA6E4}">
                <adec:decorative xmlns:adec="http://schemas.microsoft.com/office/drawing/2017/decorative" val="1"/>
              </a:ext>
            </a:extLst>
          </p:cNvPr>
          <p:cNvSpPr txBox="1">
            <a:spLocks/>
          </p:cNvSpPr>
          <p:nvPr/>
        </p:nvSpPr>
        <p:spPr>
          <a:xfrm>
            <a:off x="2722548" y="3642048"/>
            <a:ext cx="5063819"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2800" b="1" dirty="0">
                <a:solidFill>
                  <a:schemeClr val="bg1"/>
                </a:solidFill>
              </a:rPr>
              <a:t>SESSION FIVE </a:t>
            </a:r>
          </a:p>
          <a:p>
            <a:pPr algn="r">
              <a:lnSpc>
                <a:spcPct val="100000"/>
              </a:lnSpc>
            </a:pPr>
            <a:r>
              <a:rPr lang="en-US" sz="2800" b="1" dirty="0">
                <a:solidFill>
                  <a:schemeClr val="accent3"/>
                </a:solidFill>
              </a:rPr>
              <a:t>Building Resilience</a:t>
            </a:r>
            <a:br>
              <a:rPr lang="en-US" sz="2800" b="1" dirty="0">
                <a:solidFill>
                  <a:schemeClr val="bg1"/>
                </a:solidFill>
              </a:rPr>
            </a:br>
            <a:r>
              <a:rPr lang="en-US" sz="1800" b="1" dirty="0">
                <a:solidFill>
                  <a:schemeClr val="accent3"/>
                </a:solidFill>
              </a:rPr>
              <a:t> </a:t>
            </a:r>
            <a:endParaRPr lang="en-US" sz="1800" b="1" dirty="0">
              <a:solidFill>
                <a:schemeClr val="bg1"/>
              </a:solidFill>
            </a:endParaRPr>
          </a:p>
        </p:txBody>
      </p:sp>
      <p:pic>
        <p:nvPicPr>
          <p:cNvPr id="17" name="Picture 16">
            <a:extLst>
              <a:ext uri="{FF2B5EF4-FFF2-40B4-BE49-F238E27FC236}">
                <a16:creationId xmlns:a16="http://schemas.microsoft.com/office/drawing/2014/main" id="{A980E2FE-C6C5-CB8B-8EF6-DC9B85E8DED1}"/>
              </a:ext>
            </a:extLst>
          </p:cNvPr>
          <p:cNvPicPr>
            <a:picLocks noChangeAspect="1"/>
          </p:cNvPicPr>
          <p:nvPr/>
        </p:nvPicPr>
        <p:blipFill>
          <a:blip r:embed="rId3"/>
          <a:stretch>
            <a:fillRect/>
          </a:stretch>
        </p:blipFill>
        <p:spPr>
          <a:xfrm>
            <a:off x="381098" y="6030563"/>
            <a:ext cx="1013749" cy="692663"/>
          </a:xfrm>
          <a:prstGeom prst="rect">
            <a:avLst/>
          </a:prstGeom>
        </p:spPr>
      </p:pic>
      <p:pic>
        <p:nvPicPr>
          <p:cNvPr id="21" name="Picture 20">
            <a:extLst>
              <a:ext uri="{FF2B5EF4-FFF2-40B4-BE49-F238E27FC236}">
                <a16:creationId xmlns:a16="http://schemas.microsoft.com/office/drawing/2014/main" id="{BB5FFB91-468D-C7A1-4468-FDA4FDB50FD3}"/>
              </a:ext>
            </a:extLst>
          </p:cNvPr>
          <p:cNvPicPr>
            <a:picLocks noChangeAspect="1"/>
          </p:cNvPicPr>
          <p:nvPr/>
        </p:nvPicPr>
        <p:blipFill>
          <a:blip r:embed="rId4"/>
          <a:stretch>
            <a:fillRect/>
          </a:stretch>
        </p:blipFill>
        <p:spPr>
          <a:xfrm>
            <a:off x="6805098" y="1661979"/>
            <a:ext cx="870136" cy="1361027"/>
          </a:xfrm>
          <a:prstGeom prst="rect">
            <a:avLst/>
          </a:prstGeom>
        </p:spPr>
      </p:pic>
      <p:pic>
        <p:nvPicPr>
          <p:cNvPr id="23" name="Picture 22">
            <a:extLst>
              <a:ext uri="{FF2B5EF4-FFF2-40B4-BE49-F238E27FC236}">
                <a16:creationId xmlns:a16="http://schemas.microsoft.com/office/drawing/2014/main" id="{8333C9E6-2788-3E5B-C362-FAC3F4C7F502}"/>
              </a:ext>
            </a:extLst>
          </p:cNvPr>
          <p:cNvPicPr>
            <a:picLocks noChangeAspect="1"/>
          </p:cNvPicPr>
          <p:nvPr/>
        </p:nvPicPr>
        <p:blipFill>
          <a:blip r:embed="rId5"/>
          <a:stretch>
            <a:fillRect/>
          </a:stretch>
        </p:blipFill>
        <p:spPr>
          <a:xfrm>
            <a:off x="3739783" y="1661979"/>
            <a:ext cx="742939" cy="1361027"/>
          </a:xfrm>
          <a:prstGeom prst="rect">
            <a:avLst/>
          </a:prstGeom>
        </p:spPr>
      </p:pic>
      <p:pic>
        <p:nvPicPr>
          <p:cNvPr id="25" name="Picture 24">
            <a:extLst>
              <a:ext uri="{FF2B5EF4-FFF2-40B4-BE49-F238E27FC236}">
                <a16:creationId xmlns:a16="http://schemas.microsoft.com/office/drawing/2014/main" id="{ABF5CDC2-FB3F-7EE5-762F-815D76F422A3}"/>
              </a:ext>
            </a:extLst>
          </p:cNvPr>
          <p:cNvPicPr>
            <a:picLocks noChangeAspect="1"/>
          </p:cNvPicPr>
          <p:nvPr/>
        </p:nvPicPr>
        <p:blipFill>
          <a:blip r:embed="rId6"/>
          <a:stretch>
            <a:fillRect/>
          </a:stretch>
        </p:blipFill>
        <p:spPr>
          <a:xfrm>
            <a:off x="4482722" y="1661979"/>
            <a:ext cx="2233602" cy="1361027"/>
          </a:xfrm>
          <a:prstGeom prst="rect">
            <a:avLst/>
          </a:prstGeom>
        </p:spPr>
      </p:pic>
      <p:sp>
        <p:nvSpPr>
          <p:cNvPr id="2" name="Text Placeholder 6">
            <a:extLst>
              <a:ext uri="{FF2B5EF4-FFF2-40B4-BE49-F238E27FC236}">
                <a16:creationId xmlns:a16="http://schemas.microsoft.com/office/drawing/2014/main" id="{0BCA8099-0FC1-D796-7568-890E43B60DDF}"/>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98552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21B9AD8-D3DF-4396-85A6-03D9234FBBA2}"/>
              </a:ext>
            </a:extLst>
          </p:cNvPr>
          <p:cNvSpPr/>
          <p:nvPr/>
        </p:nvSpPr>
        <p:spPr>
          <a:xfrm>
            <a:off x="-23590" y="1897820"/>
            <a:ext cx="1221558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pic>
        <p:nvPicPr>
          <p:cNvPr id="118" name="Picture 117">
            <a:extLst>
              <a:ext uri="{FF2B5EF4-FFF2-40B4-BE49-F238E27FC236}">
                <a16:creationId xmlns:a16="http://schemas.microsoft.com/office/drawing/2014/main" id="{140AED01-87E0-48D8-A5C7-D015714EFA62}"/>
              </a:ext>
            </a:extLst>
          </p:cNvPr>
          <p:cNvPicPr>
            <a:picLocks noChangeAspect="1"/>
          </p:cNvPicPr>
          <p:nvPr/>
        </p:nvPicPr>
        <p:blipFill>
          <a:blip r:embed="rId3"/>
          <a:stretch>
            <a:fillRect/>
          </a:stretch>
        </p:blipFill>
        <p:spPr>
          <a:xfrm>
            <a:off x="2882407" y="2089499"/>
            <a:ext cx="1367389" cy="2601728"/>
          </a:xfrm>
          <a:prstGeom prst="rect">
            <a:avLst/>
          </a:prstGeom>
          <a:ln w="76200">
            <a:solidFill>
              <a:schemeClr val="bg1"/>
            </a:solidFill>
          </a:ln>
        </p:spPr>
      </p:pic>
      <p:sp>
        <p:nvSpPr>
          <p:cNvPr id="57" name="TextBox 56">
            <a:extLst>
              <a:ext uri="{FF2B5EF4-FFF2-40B4-BE49-F238E27FC236}">
                <a16:creationId xmlns:a16="http://schemas.microsoft.com/office/drawing/2014/main" id="{8EE92C23-F905-4185-B2F0-384B7AD5337F}"/>
              </a:ext>
            </a:extLst>
          </p:cNvPr>
          <p:cNvSpPr txBox="1"/>
          <p:nvPr/>
        </p:nvSpPr>
        <p:spPr>
          <a:xfrm>
            <a:off x="4747346" y="5589244"/>
            <a:ext cx="2051824" cy="369332"/>
          </a:xfrm>
          <a:prstGeom prst="rect">
            <a:avLst/>
          </a:prstGeom>
          <a:noFill/>
        </p:spPr>
        <p:txBody>
          <a:bodyPr wrap="square">
            <a:spAutoFit/>
          </a:bodyPr>
          <a:lstStyle/>
          <a:p>
            <a:pPr algn="ctr"/>
            <a:r>
              <a:rPr lang="en-NZ" sz="1800" b="1" dirty="0">
                <a:solidFill>
                  <a:schemeClr val="accent1"/>
                </a:solidFill>
              </a:rPr>
              <a:t>COMPASSION</a:t>
            </a:r>
          </a:p>
        </p:txBody>
      </p:sp>
      <p:pic>
        <p:nvPicPr>
          <p:cNvPr id="65" name="Picture 64">
            <a:extLst>
              <a:ext uri="{FF2B5EF4-FFF2-40B4-BE49-F238E27FC236}">
                <a16:creationId xmlns:a16="http://schemas.microsoft.com/office/drawing/2014/main" id="{BB113E90-65F9-45A7-A2D5-562D4FA9C022}"/>
              </a:ext>
            </a:extLst>
          </p:cNvPr>
          <p:cNvPicPr>
            <a:picLocks noChangeAspect="1"/>
          </p:cNvPicPr>
          <p:nvPr/>
        </p:nvPicPr>
        <p:blipFill rotWithShape="1">
          <a:blip r:embed="rId4"/>
          <a:srcRect l="24435" t="29583" r="24444" b="46301"/>
          <a:stretch/>
        </p:blipFill>
        <p:spPr>
          <a:xfrm>
            <a:off x="-23591" y="18813"/>
            <a:ext cx="12215589" cy="1920636"/>
          </a:xfrm>
          <a:prstGeom prst="rect">
            <a:avLst/>
          </a:prstGeom>
        </p:spPr>
      </p:pic>
      <p:pic>
        <p:nvPicPr>
          <p:cNvPr id="67" name="Picture 66">
            <a:extLst>
              <a:ext uri="{FF2B5EF4-FFF2-40B4-BE49-F238E27FC236}">
                <a16:creationId xmlns:a16="http://schemas.microsoft.com/office/drawing/2014/main" id="{0387991F-CF67-4B8D-8B38-55EF62AB9645}"/>
              </a:ext>
            </a:extLst>
          </p:cNvPr>
          <p:cNvPicPr>
            <a:picLocks noChangeAspect="1"/>
          </p:cNvPicPr>
          <p:nvPr/>
        </p:nvPicPr>
        <p:blipFill rotWithShape="1">
          <a:blip r:embed="rId4"/>
          <a:srcRect l="24435" t="29583" r="24444" b="46301"/>
          <a:stretch/>
        </p:blipFill>
        <p:spPr>
          <a:xfrm rot="10800000">
            <a:off x="23782" y="4843914"/>
            <a:ext cx="12215589" cy="2033089"/>
          </a:xfrm>
          <a:prstGeom prst="rect">
            <a:avLst/>
          </a:prstGeom>
        </p:spPr>
      </p:pic>
      <p:sp>
        <p:nvSpPr>
          <p:cNvPr id="30" name="Content Placeholder 38">
            <a:extLst>
              <a:ext uri="{FF2B5EF4-FFF2-40B4-BE49-F238E27FC236}">
                <a16:creationId xmlns:a16="http://schemas.microsoft.com/office/drawing/2014/main" id="{30F3943D-65A8-44D1-BA1A-1EF588F599AA}"/>
              </a:ext>
            </a:extLst>
          </p:cNvPr>
          <p:cNvSpPr txBox="1">
            <a:spLocks/>
          </p:cNvSpPr>
          <p:nvPr/>
        </p:nvSpPr>
        <p:spPr>
          <a:xfrm>
            <a:off x="4570413" y="2874048"/>
            <a:ext cx="3283793" cy="68085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NZ" sz="4000" dirty="0">
                <a:solidFill>
                  <a:srgbClr val="FF0000"/>
                </a:solidFill>
              </a:rPr>
              <a:t>SHAME</a:t>
            </a:r>
          </a:p>
          <a:p>
            <a:pPr algn="ctr">
              <a:buNone/>
            </a:pPr>
            <a:r>
              <a:rPr lang="en-NZ" sz="4000" dirty="0"/>
              <a:t>COUNTER TRAITS</a:t>
            </a:r>
          </a:p>
        </p:txBody>
      </p:sp>
      <p:pic>
        <p:nvPicPr>
          <p:cNvPr id="31" name="Picture 30">
            <a:extLst>
              <a:ext uri="{FF2B5EF4-FFF2-40B4-BE49-F238E27FC236}">
                <a16:creationId xmlns:a16="http://schemas.microsoft.com/office/drawing/2014/main" id="{79FD8289-E6CC-4812-B6DB-0A8932C2F1DF}"/>
              </a:ext>
            </a:extLst>
          </p:cNvPr>
          <p:cNvPicPr>
            <a:picLocks noChangeAspect="1"/>
          </p:cNvPicPr>
          <p:nvPr/>
        </p:nvPicPr>
        <p:blipFill>
          <a:blip r:embed="rId5"/>
          <a:stretch>
            <a:fillRect/>
          </a:stretch>
        </p:blipFill>
        <p:spPr>
          <a:xfrm>
            <a:off x="7958198" y="2009165"/>
            <a:ext cx="1350180" cy="2749020"/>
          </a:xfrm>
          <a:prstGeom prst="rect">
            <a:avLst/>
          </a:prstGeom>
        </p:spPr>
      </p:pic>
      <p:sp>
        <p:nvSpPr>
          <p:cNvPr id="32" name="TextBox 31">
            <a:extLst>
              <a:ext uri="{FF2B5EF4-FFF2-40B4-BE49-F238E27FC236}">
                <a16:creationId xmlns:a16="http://schemas.microsoft.com/office/drawing/2014/main" id="{4B323500-AD42-4765-B88A-90FC9FB763E3}"/>
              </a:ext>
            </a:extLst>
          </p:cNvPr>
          <p:cNvSpPr txBox="1"/>
          <p:nvPr/>
        </p:nvSpPr>
        <p:spPr>
          <a:xfrm>
            <a:off x="3010371" y="689022"/>
            <a:ext cx="5525774" cy="1200329"/>
          </a:xfrm>
          <a:prstGeom prst="rect">
            <a:avLst/>
          </a:prstGeom>
          <a:noFill/>
        </p:spPr>
        <p:txBody>
          <a:bodyPr wrap="square" rtlCol="0">
            <a:spAutoFit/>
          </a:bodyPr>
          <a:lstStyle/>
          <a:p>
            <a:pPr algn="ctr"/>
            <a:r>
              <a:rPr lang="en-NZ" sz="3600" b="1" dirty="0">
                <a:solidFill>
                  <a:schemeClr val="bg1"/>
                </a:solidFill>
              </a:rPr>
              <a:t>UNPACKING REJECTION</a:t>
            </a:r>
          </a:p>
          <a:p>
            <a:pPr algn="ctr"/>
            <a:r>
              <a:rPr lang="en-NZ" sz="3600" b="1" dirty="0">
                <a:solidFill>
                  <a:schemeClr val="bg1"/>
                </a:solidFill>
              </a:rPr>
              <a:t>Session FIVE</a:t>
            </a:r>
          </a:p>
        </p:txBody>
      </p:sp>
      <p:sp>
        <p:nvSpPr>
          <p:cNvPr id="2" name="Text Placeholder 6">
            <a:extLst>
              <a:ext uri="{FF2B5EF4-FFF2-40B4-BE49-F238E27FC236}">
                <a16:creationId xmlns:a16="http://schemas.microsoft.com/office/drawing/2014/main" id="{A08D036B-4097-30DD-B53B-FF7E1AB3D39F}"/>
              </a:ext>
              <a:ext uri="{C183D7F6-B498-43B3-948B-1728B52AA6E4}">
                <adec:decorative xmlns:adec="http://schemas.microsoft.com/office/drawing/2017/decorative" val="1"/>
              </a:ext>
            </a:extLst>
          </p:cNvPr>
          <p:cNvSpPr txBox="1">
            <a:spLocks/>
          </p:cNvSpPr>
          <p:nvPr/>
        </p:nvSpPr>
        <p:spPr>
          <a:xfrm rot="20667183">
            <a:off x="9043909" y="357428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3350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69395"/>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48" name="TextBox 47">
            <a:extLst>
              <a:ext uri="{FF2B5EF4-FFF2-40B4-BE49-F238E27FC236}">
                <a16:creationId xmlns:a16="http://schemas.microsoft.com/office/drawing/2014/main" id="{02E5BB9B-2080-4680-BA94-7A46E888EC88}"/>
              </a:ext>
            </a:extLst>
          </p:cNvPr>
          <p:cNvSpPr txBox="1"/>
          <p:nvPr/>
        </p:nvSpPr>
        <p:spPr>
          <a:xfrm>
            <a:off x="-23590" y="1901211"/>
            <a:ext cx="12215589" cy="865173"/>
          </a:xfrm>
          <a:prstGeom prst="rect">
            <a:avLst/>
          </a:prstGeom>
          <a:solidFill>
            <a:schemeClr val="bg1"/>
          </a:solidFill>
        </p:spPr>
        <p:txBody>
          <a:bodyPr wrap="square">
            <a:spAutoFit/>
          </a:bodyPr>
          <a:lstStyle/>
          <a:p>
            <a:pPr marL="228600" algn="ctr">
              <a:lnSpc>
                <a:spcPct val="107000"/>
              </a:lnSpc>
              <a:spcAft>
                <a:spcPts val="800"/>
              </a:spcAft>
            </a:pPr>
            <a:br>
              <a:rPr lang="en-US"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2C495A8-F8CC-49E4-B47F-9D5E720DA05F}"/>
              </a:ext>
            </a:extLst>
          </p:cNvPr>
          <p:cNvSpPr txBox="1"/>
          <p:nvPr/>
        </p:nvSpPr>
        <p:spPr>
          <a:xfrm>
            <a:off x="1824437" y="495091"/>
            <a:ext cx="7449779" cy="646331"/>
          </a:xfrm>
          <a:prstGeom prst="rect">
            <a:avLst/>
          </a:prstGeom>
          <a:noFill/>
        </p:spPr>
        <p:txBody>
          <a:bodyPr wrap="square" rtlCol="0">
            <a:spAutoFit/>
          </a:bodyPr>
          <a:lstStyle/>
          <a:p>
            <a:r>
              <a:rPr lang="en-NZ" sz="3600" b="1" dirty="0">
                <a:solidFill>
                  <a:schemeClr val="bg1"/>
                </a:solidFill>
              </a:rPr>
              <a:t>Counter Traits : PEACE</a:t>
            </a:r>
          </a:p>
        </p:txBody>
      </p:sp>
      <p:pic>
        <p:nvPicPr>
          <p:cNvPr id="9" name="Picture 8">
            <a:extLst>
              <a:ext uri="{FF2B5EF4-FFF2-40B4-BE49-F238E27FC236}">
                <a16:creationId xmlns:a16="http://schemas.microsoft.com/office/drawing/2014/main" id="{F1194A92-F5EB-451F-88B5-E3D6B68CF23A}"/>
              </a:ext>
            </a:extLst>
          </p:cNvPr>
          <p:cNvPicPr>
            <a:picLocks noChangeAspect="1"/>
          </p:cNvPicPr>
          <p:nvPr/>
        </p:nvPicPr>
        <p:blipFill rotWithShape="1">
          <a:blip r:embed="rId4"/>
          <a:srcRect l="31864" t="40674" r="38530" b="11474"/>
          <a:stretch/>
        </p:blipFill>
        <p:spPr>
          <a:xfrm>
            <a:off x="78071" y="2147779"/>
            <a:ext cx="4920317" cy="4322813"/>
          </a:xfrm>
          <a:prstGeom prst="rect">
            <a:avLst/>
          </a:prstGeom>
        </p:spPr>
      </p:pic>
      <p:sp>
        <p:nvSpPr>
          <p:cNvPr id="11" name="TextBox 10">
            <a:extLst>
              <a:ext uri="{FF2B5EF4-FFF2-40B4-BE49-F238E27FC236}">
                <a16:creationId xmlns:a16="http://schemas.microsoft.com/office/drawing/2014/main" id="{7B5CA594-DCF2-400C-8244-2512C6EAA422}"/>
              </a:ext>
            </a:extLst>
          </p:cNvPr>
          <p:cNvSpPr txBox="1"/>
          <p:nvPr/>
        </p:nvSpPr>
        <p:spPr>
          <a:xfrm>
            <a:off x="5193794" y="2028595"/>
            <a:ext cx="6790942" cy="3816429"/>
          </a:xfrm>
          <a:prstGeom prst="rect">
            <a:avLst/>
          </a:prstGeom>
          <a:noFill/>
        </p:spPr>
        <p:txBody>
          <a:bodyPr wrap="square">
            <a:spAutoFit/>
          </a:bodyPr>
          <a:lstStyle/>
          <a:p>
            <a:r>
              <a:rPr lang="en-US"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Chaos to Peace</a:t>
            </a:r>
          </a:p>
          <a:p>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 Peace is a state of being calm at heart amidst all the chaos that surrounds it.</a:t>
            </a:r>
          </a:p>
          <a:p>
            <a:pPr marL="457200" indent="-45720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Real peace is the state of mind, not the state of the surroundings.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Peace can be defined as freedom from disturbance: </a:t>
            </a:r>
            <a:r>
              <a:rPr lang="en-US" dirty="0" err="1">
                <a:effectLst/>
                <a:latin typeface="Calibri" panose="020F0502020204030204" pitchFamily="34" charset="0"/>
                <a:ea typeface="Calibri" panose="020F0502020204030204" pitchFamily="34" charset="0"/>
                <a:cs typeface="Times New Roman" panose="02020603050405020304" pitchFamily="18" charset="0"/>
              </a:rPr>
              <a:t>tranquillity</a:t>
            </a:r>
            <a:r>
              <a:rPr lang="en-US" dirty="0">
                <a:effectLst/>
                <a:latin typeface="Calibri" panose="020F0502020204030204" pitchFamily="34" charset="0"/>
                <a:ea typeface="Calibri" panose="020F0502020204030204" pitchFamily="34" charset="0"/>
                <a:cs typeface="Times New Roman" panose="02020603050405020304" pitchFamily="18" charset="0"/>
              </a:rPr>
              <a:t>. Also, a state or period in which there is no war or war has ended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There are various other views on what peace is, and one common factor is the need to draw peace from a high source. To do so requires faith.</a:t>
            </a:r>
            <a:endParaRPr lang="en-US"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38">
            <a:extLst>
              <a:ext uri="{FF2B5EF4-FFF2-40B4-BE49-F238E27FC236}">
                <a16:creationId xmlns:a16="http://schemas.microsoft.com/office/drawing/2014/main" id="{608D954D-30CD-4AC0-9E65-495901B2118D}"/>
              </a:ext>
            </a:extLst>
          </p:cNvPr>
          <p:cNvSpPr txBox="1">
            <a:spLocks/>
          </p:cNvSpPr>
          <p:nvPr/>
        </p:nvSpPr>
        <p:spPr>
          <a:xfrm>
            <a:off x="78071" y="3960533"/>
            <a:ext cx="1196191" cy="49495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NZ" sz="2000" dirty="0"/>
              <a:t>AROHA</a:t>
            </a:r>
          </a:p>
        </p:txBody>
      </p:sp>
      <p:sp>
        <p:nvSpPr>
          <p:cNvPr id="13" name="Content Placeholder 38">
            <a:extLst>
              <a:ext uri="{FF2B5EF4-FFF2-40B4-BE49-F238E27FC236}">
                <a16:creationId xmlns:a16="http://schemas.microsoft.com/office/drawing/2014/main" id="{9A194E0B-CE76-4D4C-BA32-297F31993C7A}"/>
              </a:ext>
            </a:extLst>
          </p:cNvPr>
          <p:cNvSpPr txBox="1">
            <a:spLocks/>
          </p:cNvSpPr>
          <p:nvPr/>
        </p:nvSpPr>
        <p:spPr>
          <a:xfrm>
            <a:off x="3766036" y="2803863"/>
            <a:ext cx="1444013" cy="41923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NZ" sz="2000" dirty="0">
                <a:solidFill>
                  <a:srgbClr val="FF0000"/>
                </a:solidFill>
              </a:rPr>
              <a:t>PEACE</a:t>
            </a:r>
          </a:p>
        </p:txBody>
      </p:sp>
      <p:sp>
        <p:nvSpPr>
          <p:cNvPr id="14" name="TextBox 13">
            <a:extLst>
              <a:ext uri="{FF2B5EF4-FFF2-40B4-BE49-F238E27FC236}">
                <a16:creationId xmlns:a16="http://schemas.microsoft.com/office/drawing/2014/main" id="{04A51BB7-B228-4907-8735-EFC3D62C5142}"/>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1 of 22 Slides</a:t>
            </a:r>
            <a:r>
              <a:rPr lang="en-NZ" dirty="0"/>
              <a:t> </a:t>
            </a:r>
          </a:p>
        </p:txBody>
      </p:sp>
      <p:sp>
        <p:nvSpPr>
          <p:cNvPr id="2" name="Text Placeholder 6">
            <a:extLst>
              <a:ext uri="{FF2B5EF4-FFF2-40B4-BE49-F238E27FC236}">
                <a16:creationId xmlns:a16="http://schemas.microsoft.com/office/drawing/2014/main" id="{466F1272-CC89-C204-0693-A75A339A58F3}"/>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326436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 calcmode="lin" valueType="num">
                                      <p:cBhvr additive="base">
                                        <p:cTn id="2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69395"/>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48" name="TextBox 47">
            <a:extLst>
              <a:ext uri="{FF2B5EF4-FFF2-40B4-BE49-F238E27FC236}">
                <a16:creationId xmlns:a16="http://schemas.microsoft.com/office/drawing/2014/main" id="{02E5BB9B-2080-4680-BA94-7A46E888EC88}"/>
              </a:ext>
            </a:extLst>
          </p:cNvPr>
          <p:cNvSpPr txBox="1"/>
          <p:nvPr/>
        </p:nvSpPr>
        <p:spPr>
          <a:xfrm>
            <a:off x="-23590" y="1901211"/>
            <a:ext cx="12215589" cy="865173"/>
          </a:xfrm>
          <a:prstGeom prst="rect">
            <a:avLst/>
          </a:prstGeom>
          <a:solidFill>
            <a:schemeClr val="bg1"/>
          </a:solidFill>
        </p:spPr>
        <p:txBody>
          <a:bodyPr wrap="square">
            <a:spAutoFit/>
          </a:bodyPr>
          <a:lstStyle/>
          <a:p>
            <a:pPr marL="228600" algn="ctr">
              <a:lnSpc>
                <a:spcPct val="107000"/>
              </a:lnSpc>
              <a:spcAft>
                <a:spcPts val="800"/>
              </a:spcAft>
            </a:pPr>
            <a:br>
              <a:rPr lang="en-US"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2C495A8-F8CC-49E4-B47F-9D5E720DA05F}"/>
              </a:ext>
            </a:extLst>
          </p:cNvPr>
          <p:cNvSpPr txBox="1"/>
          <p:nvPr/>
        </p:nvSpPr>
        <p:spPr>
          <a:xfrm>
            <a:off x="1824437" y="495091"/>
            <a:ext cx="7449779" cy="646331"/>
          </a:xfrm>
          <a:prstGeom prst="rect">
            <a:avLst/>
          </a:prstGeom>
          <a:noFill/>
        </p:spPr>
        <p:txBody>
          <a:bodyPr wrap="square" rtlCol="0">
            <a:spAutoFit/>
          </a:bodyPr>
          <a:lstStyle/>
          <a:p>
            <a:r>
              <a:rPr lang="en-NZ" sz="3600" b="1" dirty="0">
                <a:solidFill>
                  <a:schemeClr val="bg1"/>
                </a:solidFill>
              </a:rPr>
              <a:t>Counter Traits : PEACE</a:t>
            </a:r>
          </a:p>
        </p:txBody>
      </p:sp>
      <p:pic>
        <p:nvPicPr>
          <p:cNvPr id="9" name="Picture 8">
            <a:extLst>
              <a:ext uri="{FF2B5EF4-FFF2-40B4-BE49-F238E27FC236}">
                <a16:creationId xmlns:a16="http://schemas.microsoft.com/office/drawing/2014/main" id="{F1194A92-F5EB-451F-88B5-E3D6B68CF23A}"/>
              </a:ext>
            </a:extLst>
          </p:cNvPr>
          <p:cNvPicPr>
            <a:picLocks noChangeAspect="1"/>
          </p:cNvPicPr>
          <p:nvPr/>
        </p:nvPicPr>
        <p:blipFill rotWithShape="1">
          <a:blip r:embed="rId4"/>
          <a:srcRect l="31864" t="40674" r="38530" b="11474"/>
          <a:stretch/>
        </p:blipFill>
        <p:spPr>
          <a:xfrm>
            <a:off x="78071" y="2147779"/>
            <a:ext cx="4920317" cy="4322813"/>
          </a:xfrm>
          <a:prstGeom prst="rect">
            <a:avLst/>
          </a:prstGeom>
        </p:spPr>
      </p:pic>
      <p:sp>
        <p:nvSpPr>
          <p:cNvPr id="11" name="TextBox 10">
            <a:extLst>
              <a:ext uri="{FF2B5EF4-FFF2-40B4-BE49-F238E27FC236}">
                <a16:creationId xmlns:a16="http://schemas.microsoft.com/office/drawing/2014/main" id="{7B5CA594-DCF2-400C-8244-2512C6EAA422}"/>
              </a:ext>
            </a:extLst>
          </p:cNvPr>
          <p:cNvSpPr txBox="1"/>
          <p:nvPr/>
        </p:nvSpPr>
        <p:spPr>
          <a:xfrm>
            <a:off x="5193794" y="1896515"/>
            <a:ext cx="6790942" cy="5416868"/>
          </a:xfrm>
          <a:prstGeom prst="rect">
            <a:avLst/>
          </a:prstGeom>
          <a:noFill/>
        </p:spPr>
        <p:txBody>
          <a:bodyPr wrap="square">
            <a:spAutoFit/>
          </a:bodyPr>
          <a:lstStyle/>
          <a:p>
            <a:r>
              <a:rPr lang="en-US"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Peace in Faith</a:t>
            </a:r>
          </a:p>
          <a:p>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This concept of peace and faith has been adapted by the world’s oldest and most successful addiction recovery </a:t>
            </a:r>
            <a:r>
              <a:rPr lang="en-US" dirty="0" err="1">
                <a:latin typeface="Calibri" panose="020F0502020204030204" pitchFamily="34" charset="0"/>
                <a:ea typeface="Calibri" panose="020F0502020204030204" pitchFamily="34" charset="0"/>
                <a:cs typeface="Times New Roman" panose="02020603050405020304" pitchFamily="18" charset="0"/>
              </a:rPr>
              <a:t>programme</a:t>
            </a:r>
            <a:r>
              <a:rPr lang="en-US" dirty="0">
                <a:latin typeface="Calibri" panose="020F0502020204030204" pitchFamily="34" charset="0"/>
                <a:ea typeface="Calibri" panose="020F0502020204030204" pitchFamily="34" charset="0"/>
                <a:cs typeface="Times New Roman" panose="02020603050405020304" pitchFamily="18" charset="0"/>
              </a:rPr>
              <a:t>, Alcoholics Anonymous.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Serenity Prayer transcends well into the </a:t>
            </a:r>
            <a:r>
              <a:rPr lang="en-US" dirty="0" err="1">
                <a:latin typeface="Calibri" panose="020F0502020204030204" pitchFamily="34" charset="0"/>
                <a:ea typeface="Calibri" panose="020F0502020204030204" pitchFamily="34" charset="0"/>
                <a:cs typeface="Times New Roman" panose="02020603050405020304" pitchFamily="18" charset="0"/>
              </a:rPr>
              <a:t>Maori</a:t>
            </a:r>
            <a:r>
              <a:rPr lang="en-US" dirty="0">
                <a:latin typeface="Calibri" panose="020F0502020204030204" pitchFamily="34" charset="0"/>
                <a:ea typeface="Calibri" panose="020F0502020204030204" pitchFamily="34" charset="0"/>
                <a:cs typeface="Times New Roman" panose="02020603050405020304" pitchFamily="18" charset="0"/>
              </a:rPr>
              <a:t> and Pasifika language of understanding </a:t>
            </a:r>
          </a:p>
          <a:p>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Te</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Atua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tukua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mai</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he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ngaakau</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mahaki</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,(ki a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matou</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Kia tau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tonu</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te</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Rangimarie I roto I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nga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uauatanga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Me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te</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kaha ki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te</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whakatika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I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nga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marotanga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ki a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matou</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kia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marama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hoki</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I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nga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rereketanga</a:t>
            </a:r>
            <a:r>
              <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Translated: “God grant me the serenity to accept the things I cannot change; courage to change the things I can; and the wisdom to know the difference. Thy will, not mine shall be</a:t>
            </a:r>
          </a:p>
          <a:p>
            <a:r>
              <a:rPr lang="en-US" sz="2000" dirty="0">
                <a:latin typeface="Calibri" panose="020F0502020204030204" pitchFamily="34" charset="0"/>
                <a:ea typeface="Calibri" panose="020F0502020204030204" pitchFamily="34" charset="0"/>
                <a:cs typeface="Times New Roman" panose="02020603050405020304" pitchFamily="18" charset="0"/>
              </a:rPr>
              <a:t>done. Amen.”</a:t>
            </a:r>
          </a:p>
          <a:p>
            <a:r>
              <a:rPr lang="en-US"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38">
            <a:extLst>
              <a:ext uri="{FF2B5EF4-FFF2-40B4-BE49-F238E27FC236}">
                <a16:creationId xmlns:a16="http://schemas.microsoft.com/office/drawing/2014/main" id="{608D954D-30CD-4AC0-9E65-495901B2118D}"/>
              </a:ext>
            </a:extLst>
          </p:cNvPr>
          <p:cNvSpPr txBox="1">
            <a:spLocks/>
          </p:cNvSpPr>
          <p:nvPr/>
        </p:nvSpPr>
        <p:spPr>
          <a:xfrm>
            <a:off x="78071" y="3960533"/>
            <a:ext cx="1196191" cy="49495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NZ" sz="2000" dirty="0"/>
              <a:t>AROHA</a:t>
            </a:r>
          </a:p>
        </p:txBody>
      </p:sp>
      <p:sp>
        <p:nvSpPr>
          <p:cNvPr id="13" name="Content Placeholder 38">
            <a:extLst>
              <a:ext uri="{FF2B5EF4-FFF2-40B4-BE49-F238E27FC236}">
                <a16:creationId xmlns:a16="http://schemas.microsoft.com/office/drawing/2014/main" id="{9A194E0B-CE76-4D4C-BA32-297F31993C7A}"/>
              </a:ext>
            </a:extLst>
          </p:cNvPr>
          <p:cNvSpPr txBox="1">
            <a:spLocks/>
          </p:cNvSpPr>
          <p:nvPr/>
        </p:nvSpPr>
        <p:spPr>
          <a:xfrm>
            <a:off x="3766036" y="2803863"/>
            <a:ext cx="1444013" cy="41923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NZ" sz="2000" dirty="0">
                <a:solidFill>
                  <a:srgbClr val="FF0000"/>
                </a:solidFill>
              </a:rPr>
              <a:t>PEACE</a:t>
            </a:r>
          </a:p>
        </p:txBody>
      </p:sp>
      <p:sp>
        <p:nvSpPr>
          <p:cNvPr id="14" name="TextBox 13">
            <a:extLst>
              <a:ext uri="{FF2B5EF4-FFF2-40B4-BE49-F238E27FC236}">
                <a16:creationId xmlns:a16="http://schemas.microsoft.com/office/drawing/2014/main" id="{07D44B3D-8F59-44C3-AEFA-8BA74A26B186}"/>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2 of 22 Slides</a:t>
            </a:r>
            <a:r>
              <a:rPr lang="en-NZ" dirty="0"/>
              <a:t> </a:t>
            </a:r>
          </a:p>
        </p:txBody>
      </p:sp>
      <p:sp>
        <p:nvSpPr>
          <p:cNvPr id="2" name="Text Placeholder 6">
            <a:extLst>
              <a:ext uri="{FF2B5EF4-FFF2-40B4-BE49-F238E27FC236}">
                <a16:creationId xmlns:a16="http://schemas.microsoft.com/office/drawing/2014/main" id="{0B0A4359-DBC1-5D53-4D2C-6CF2BA0E5D62}"/>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36759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 calcmode="lin" valueType="num">
                                      <p:cBhvr additive="base">
                                        <p:cTn id="1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anim calcmode="lin" valueType="num">
                                      <p:cBhvr additive="base">
                                        <p:cTn id="21"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 calcmode="lin" valueType="num">
                                      <p:cBhvr additive="base">
                                        <p:cTn id="2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 calcmode="lin" valueType="num">
                                      <p:cBhvr additive="base">
                                        <p:cTn id="2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7" y="372331"/>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23590" y="184905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23591" y="2451417"/>
            <a:ext cx="12215589" cy="3862339"/>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Developing a peaceful state of mind is a process. The calm mind reveals itself as you work</a:t>
            </a:r>
          </a:p>
          <a:p>
            <a:pPr marL="228600"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towards it slowly and intentionally.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We can adopt known cultural practices and look at practical ways of finding peace.</a:t>
            </a:r>
          </a:p>
          <a:p>
            <a:pPr marL="228600"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Some of the main barriers to achieving a peaceful state of mind are the</a:t>
            </a:r>
          </a:p>
          <a:p>
            <a:pPr marL="571500" indent="-342900" algn="ctr">
              <a:lnSpc>
                <a:spcPct val="107000"/>
              </a:lnSpc>
              <a:spcAft>
                <a:spcPts val="80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Worries</a:t>
            </a:r>
          </a:p>
          <a:p>
            <a:pPr marL="571500" indent="-342900" algn="ctr">
              <a:lnSpc>
                <a:spcPct val="107000"/>
              </a:lnSpc>
              <a:spcAft>
                <a:spcPts val="8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Insecurities</a:t>
            </a:r>
          </a:p>
          <a:p>
            <a:pPr marL="571500" indent="-342900" algn="ctr">
              <a:lnSpc>
                <a:spcPct val="107000"/>
              </a:lnSpc>
              <a:spcAft>
                <a:spcPts val="800"/>
              </a:spcAft>
              <a:buFontTx/>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Regrets</a:t>
            </a:r>
          </a:p>
          <a:p>
            <a:pPr marL="571500" indent="-342900" algn="ctr">
              <a:lnSpc>
                <a:spcPct val="107000"/>
              </a:lnSpc>
              <a:spcAft>
                <a:spcPts val="8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Frustration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75C3C37-C58F-424C-BFAA-004151485558}"/>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3 of 22 Slides</a:t>
            </a:r>
            <a:r>
              <a:rPr lang="en-NZ" dirty="0"/>
              <a:t> </a:t>
            </a:r>
          </a:p>
        </p:txBody>
      </p:sp>
      <p:sp>
        <p:nvSpPr>
          <p:cNvPr id="2" name="Text Placeholder 6">
            <a:extLst>
              <a:ext uri="{FF2B5EF4-FFF2-40B4-BE49-F238E27FC236}">
                <a16:creationId xmlns:a16="http://schemas.microsoft.com/office/drawing/2014/main" id="{87C8C87F-7351-814E-A8B7-E70FEDB6E8D6}"/>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212659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C126E71F-EA1F-4F87-88E2-0C19F0B05EAC}"/>
              </a:ext>
            </a:extLst>
          </p:cNvPr>
          <p:cNvPicPr>
            <a:picLocks noChangeAspect="1"/>
          </p:cNvPicPr>
          <p:nvPr/>
        </p:nvPicPr>
        <p:blipFill rotWithShape="1">
          <a:blip r:embed="rId3"/>
          <a:srcRect l="24435" t="29583" r="24444" b="46301"/>
          <a:stretch/>
        </p:blipFill>
        <p:spPr>
          <a:xfrm>
            <a:off x="-23589" y="26517"/>
            <a:ext cx="12215589" cy="1873533"/>
          </a:xfrm>
          <a:prstGeom prst="rect">
            <a:avLst/>
          </a:prstGeom>
        </p:spPr>
      </p:pic>
      <p:sp>
        <p:nvSpPr>
          <p:cNvPr id="60" name="Content Placeholder 38">
            <a:extLst>
              <a:ext uri="{FF2B5EF4-FFF2-40B4-BE49-F238E27FC236}">
                <a16:creationId xmlns:a16="http://schemas.microsoft.com/office/drawing/2014/main" id="{9E39C540-DA09-4923-B553-BE1B885469A1}"/>
              </a:ext>
            </a:extLst>
          </p:cNvPr>
          <p:cNvSpPr txBox="1">
            <a:spLocks/>
          </p:cNvSpPr>
          <p:nvPr/>
        </p:nvSpPr>
        <p:spPr>
          <a:xfrm>
            <a:off x="5417312" y="3013480"/>
            <a:ext cx="1648038" cy="4192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Segoe UI" panose="020B0502040204020203" pitchFamily="34" charset="0"/>
              <a:buChar char=" "/>
              <a:defRPr sz="1800" b="1" kern="1200">
                <a:solidFill>
                  <a:schemeClr val="accent1"/>
                </a:solidFill>
                <a:latin typeface="+mn-lt"/>
                <a:ea typeface="+mn-ea"/>
                <a:cs typeface="+mn-cs"/>
              </a:defRPr>
            </a:lvl1pPr>
            <a:lvl2pPr marL="65088" indent="-65088" algn="l" defTabSz="914400" rtl="0" eaLnBrk="1" latinLnBrk="0" hangingPunct="1">
              <a:lnSpc>
                <a:spcPct val="150000"/>
              </a:lnSpc>
              <a:spcBef>
                <a:spcPts val="1800"/>
              </a:spcBef>
              <a:spcAft>
                <a:spcPts val="600"/>
              </a:spcAft>
              <a:buFont typeface="Segoe UI" panose="020B0502040204020203" pitchFamily="34" charset="0"/>
              <a:buChar char=" "/>
              <a:defRPr sz="1600" kern="1200">
                <a:solidFill>
                  <a:schemeClr val="tx1"/>
                </a:solidFill>
                <a:latin typeface="+mn-lt"/>
                <a:ea typeface="+mn-ea"/>
                <a:cs typeface="+mn-cs"/>
              </a:defRPr>
            </a:lvl2pPr>
            <a:lvl3pPr marL="571500" indent="-2286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solidFill>
                <a:latin typeface="+mn-lt"/>
                <a:ea typeface="+mn-ea"/>
                <a:cs typeface="+mn-cs"/>
              </a:defRPr>
            </a:lvl3pPr>
            <a:lvl4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0937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sz="2800" dirty="0"/>
          </a:p>
        </p:txBody>
      </p:sp>
      <p:sp>
        <p:nvSpPr>
          <p:cNvPr id="205" name="TextBox 204">
            <a:extLst>
              <a:ext uri="{FF2B5EF4-FFF2-40B4-BE49-F238E27FC236}">
                <a16:creationId xmlns:a16="http://schemas.microsoft.com/office/drawing/2014/main" id="{F89CE2EA-F76C-4A38-AC73-1E46A1CB902B}"/>
              </a:ext>
            </a:extLst>
          </p:cNvPr>
          <p:cNvSpPr txBox="1"/>
          <p:nvPr/>
        </p:nvSpPr>
        <p:spPr>
          <a:xfrm>
            <a:off x="2524817" y="372331"/>
            <a:ext cx="5914508" cy="646331"/>
          </a:xfrm>
          <a:prstGeom prst="rect">
            <a:avLst/>
          </a:prstGeom>
          <a:noFill/>
        </p:spPr>
        <p:txBody>
          <a:bodyPr wrap="square" rtlCol="0">
            <a:spAutoFit/>
          </a:bodyPr>
          <a:lstStyle/>
          <a:p>
            <a:r>
              <a:rPr lang="en-NZ" sz="3600" b="1" dirty="0">
                <a:solidFill>
                  <a:schemeClr val="bg1"/>
                </a:solidFill>
              </a:rPr>
              <a:t>Finding Inner Peace </a:t>
            </a:r>
          </a:p>
        </p:txBody>
      </p:sp>
      <p:sp>
        <p:nvSpPr>
          <p:cNvPr id="9" name="TextBox 8">
            <a:extLst>
              <a:ext uri="{FF2B5EF4-FFF2-40B4-BE49-F238E27FC236}">
                <a16:creationId xmlns:a16="http://schemas.microsoft.com/office/drawing/2014/main" id="{5BC4DCBA-E89F-4EC1-A181-5A4DBBD4B9E7}"/>
              </a:ext>
            </a:extLst>
          </p:cNvPr>
          <p:cNvSpPr txBox="1"/>
          <p:nvPr/>
        </p:nvSpPr>
        <p:spPr>
          <a:xfrm>
            <a:off x="0" y="1921270"/>
            <a:ext cx="12215589" cy="838948"/>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02E5BB9B-2080-4680-BA94-7A46E888EC88}"/>
              </a:ext>
            </a:extLst>
          </p:cNvPr>
          <p:cNvSpPr txBox="1"/>
          <p:nvPr/>
        </p:nvSpPr>
        <p:spPr>
          <a:xfrm>
            <a:off x="0" y="2451417"/>
            <a:ext cx="12215589" cy="2998513"/>
          </a:xfrm>
          <a:prstGeom prst="rect">
            <a:avLst/>
          </a:prstGeom>
          <a:solidFill>
            <a:schemeClr val="bg1"/>
          </a:solidFill>
        </p:spPr>
        <p:txBody>
          <a:bodyPr wrap="square">
            <a:spAutoFit/>
          </a:bodyPr>
          <a:lstStyle/>
          <a:p>
            <a:pPr marL="514350" indent="-28575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Mental strength and inner peace go hand in hand.</a:t>
            </a:r>
          </a:p>
          <a:p>
            <a:pPr marL="228600"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Finding inner peace requires willpower and determination.</a:t>
            </a:r>
          </a:p>
          <a:p>
            <a:pPr marL="228600"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ctr">
              <a:lnSpc>
                <a:spcPct val="107000"/>
              </a:lnSpc>
              <a:spcAft>
                <a:spcPts val="8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 Mentally prepared people find peace and are confident that they are ready to handle </a:t>
            </a:r>
          </a:p>
          <a:p>
            <a:pPr marL="228600"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whatever life throws their way. That’s not to say they don’t feel pain or that they don’t get sad.</a:t>
            </a:r>
          </a:p>
          <a:p>
            <a:pPr marL="228600" algn="ct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D1341E8-290F-410A-80AC-900C361799A3}"/>
              </a:ext>
            </a:extLst>
          </p:cNvPr>
          <p:cNvSpPr txBox="1"/>
          <p:nvPr/>
        </p:nvSpPr>
        <p:spPr>
          <a:xfrm>
            <a:off x="9282415" y="6335301"/>
            <a:ext cx="2197461" cy="369332"/>
          </a:xfrm>
          <a:prstGeom prst="rect">
            <a:avLst/>
          </a:prstGeom>
          <a:noFill/>
        </p:spPr>
        <p:txBody>
          <a:bodyPr wrap="none" rtlCol="0">
            <a:spAutoFit/>
          </a:bodyPr>
          <a:lstStyle/>
          <a:p>
            <a:r>
              <a:rPr lang="en-NZ" sz="1200" b="1" dirty="0"/>
              <a:t>Session Five:  4 of 22 Slides</a:t>
            </a:r>
            <a:r>
              <a:rPr lang="en-NZ" dirty="0"/>
              <a:t> </a:t>
            </a:r>
          </a:p>
        </p:txBody>
      </p:sp>
      <p:sp>
        <p:nvSpPr>
          <p:cNvPr id="2" name="Text Placeholder 6">
            <a:extLst>
              <a:ext uri="{FF2B5EF4-FFF2-40B4-BE49-F238E27FC236}">
                <a16:creationId xmlns:a16="http://schemas.microsoft.com/office/drawing/2014/main" id="{87C09B9D-EF8F-568D-254F-8229F29544B6}"/>
              </a:ext>
              <a:ext uri="{C183D7F6-B498-43B3-948B-1728B52AA6E4}">
                <adec:decorative xmlns:adec="http://schemas.microsoft.com/office/drawing/2017/decorative" val="1"/>
              </a:ext>
            </a:extLst>
          </p:cNvPr>
          <p:cNvSpPr txBox="1">
            <a:spLocks/>
          </p:cNvSpPr>
          <p:nvPr/>
        </p:nvSpPr>
        <p:spPr>
          <a:xfrm rot="20667183">
            <a:off x="8555178" y="3017872"/>
            <a:ext cx="2303924" cy="507569"/>
          </a:xfrm>
          <a:prstGeom prst="rect">
            <a:avLst/>
          </a:prstGeom>
        </p:spPr>
        <p:txBody>
          <a:bodyPr lIns="0" tIns="0" rIns="0" bIns="0">
            <a:no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gn="r">
              <a:lnSpc>
                <a:spcPct val="100000"/>
              </a:lnSpc>
            </a:pPr>
            <a:r>
              <a:rPr lang="en-US" sz="4800" b="1" dirty="0">
                <a:solidFill>
                  <a:srgbClr val="FF0000"/>
                </a:solidFill>
              </a:rPr>
              <a:t>RECAP</a:t>
            </a:r>
            <a:r>
              <a:rPr lang="en-US" sz="4000" b="1" dirty="0">
                <a:solidFill>
                  <a:schemeClr val="accent3"/>
                </a:solidFill>
              </a:rPr>
              <a:t> </a:t>
            </a:r>
            <a:endParaRPr lang="en-US" sz="4000" b="1" dirty="0">
              <a:solidFill>
                <a:schemeClr val="bg1"/>
              </a:solidFill>
            </a:endParaRPr>
          </a:p>
        </p:txBody>
      </p:sp>
    </p:spTree>
    <p:extLst>
      <p:ext uri="{BB962C8B-B14F-4D97-AF65-F5344CB8AC3E}">
        <p14:creationId xmlns:p14="http://schemas.microsoft.com/office/powerpoint/2010/main" val="180289350"/>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11256.potx" id="{98B5B306-FFD1-4FBB-801B-9213364F33A8}" vid="{78ABC6E9-7907-4F03-B4EB-AC0B7FBE30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6e0ed944f324437a1628d920c25a1c7c">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edbd56de57fb331bd1e5e8af7e1d85f1"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49C20-468D-43AC-BAA9-5AF10C1B7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9E9E9-CE08-455B-9B22-675497F5CD5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D1E4E54-D823-4696-BBE2-5A8AE79AD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KBHS Session 6,7,8 - Punishment</Template>
  <TotalTime>3</TotalTime>
  <Words>3850</Words>
  <Application>Microsoft Office PowerPoint</Application>
  <PresentationFormat>Widescreen</PresentationFormat>
  <Paragraphs>403</Paragraphs>
  <Slides>33</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Gotham-Bold</vt:lpstr>
      <vt:lpstr>Segoe UI</vt:lpstr>
      <vt:lpstr>Segoe UI Black</vt:lpstr>
      <vt:lpstr>Segoe UI Light</vt:lpstr>
      <vt:lpstr>Wingdings</vt:lpstr>
      <vt:lpstr>Amaze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Jemiah | Love Somebody</dc:creator>
  <cp:lastModifiedBy>Jemiah | Love Somebody</cp:lastModifiedBy>
  <cp:revision>1</cp:revision>
  <dcterms:created xsi:type="dcterms:W3CDTF">2024-05-21T22:08:11Z</dcterms:created>
  <dcterms:modified xsi:type="dcterms:W3CDTF">2024-05-21T22:11:25Z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