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5" r:id="rId5"/>
    <p:sldId id="456" r:id="rId6"/>
    <p:sldId id="409" r:id="rId7"/>
    <p:sldId id="444" r:id="rId8"/>
    <p:sldId id="294" r:id="rId9"/>
    <p:sldId id="281" r:id="rId10"/>
    <p:sldId id="446" r:id="rId11"/>
    <p:sldId id="291" r:id="rId12"/>
    <p:sldId id="295" r:id="rId13"/>
    <p:sldId id="289" r:id="rId14"/>
    <p:sldId id="292" r:id="rId15"/>
    <p:sldId id="447" r:id="rId16"/>
    <p:sldId id="306" r:id="rId17"/>
    <p:sldId id="293" r:id="rId18"/>
    <p:sldId id="296" r:id="rId19"/>
    <p:sldId id="288" r:id="rId20"/>
    <p:sldId id="257" r:id="rId21"/>
    <p:sldId id="266" r:id="rId22"/>
    <p:sldId id="312" r:id="rId23"/>
    <p:sldId id="408" r:id="rId24"/>
    <p:sldId id="4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74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FCF6-45E4-4BA1-B9EA-159E3CD98B95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4C93-222B-46CC-ACCF-6EA8C55AA1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310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Facilitators NOTES: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BREAKER: 2 x Optional Greeting Games.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Creepy Game -  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anonymously write down one creepy thing about you that no one knows. (give an example – </a:t>
            </a:r>
            <a:r>
              <a:rPr lang="en-NZ" sz="1800" b="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other school student said they kissed their </a:t>
            </a:r>
            <a:r>
              <a:rPr lang="en-NZ" sz="1800" b="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cuzn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(props: - Pen &amp; Paper and a prize)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Collect Paper and Read Out answers– asking class if its creepy or normal.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votes the most creepiest……when the vote comes down to 1 finalist…..then YES will offer a PRIZE if the anonymous person reveals who they are.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Bingo Name game -.</a:t>
            </a:r>
            <a:endParaRPr lang="en-N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dirty="0"/>
              <a:t>Prep up by ensuring you have the A5 Bingo Cards &amp; Pens.</a:t>
            </a:r>
          </a:p>
          <a:p>
            <a:r>
              <a:rPr lang="en-NZ" dirty="0"/>
              <a:t>Students are asked ask other students whether a box relates to them, and the write their name in the box - to walk around and find The 1 Student to tick all the boxes wins.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359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46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3140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OUR NEXT SESSION TWO WILL IDENTIFY WHATS IN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BAE6-937E-4F9B-A853-D18F2CB603A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54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969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Course can be a warrant of fitness -  where are we today ? </a:t>
            </a:r>
          </a:p>
          <a:p>
            <a:r>
              <a:rPr lang="en-NZ" dirty="0"/>
              <a:t>Learn of Unlearn? </a:t>
            </a:r>
          </a:p>
          <a:p>
            <a:r>
              <a:rPr lang="en-NZ" dirty="0"/>
              <a:t>Be reminded on things you know.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723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827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how you go to a gym for physical fitness – you come to FTGF for mental fitness.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00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1200" b="0" dirty="0">
              <a:solidFill>
                <a:schemeClr val="accent3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200" b="0" dirty="0">
              <a:solidFill>
                <a:schemeClr val="accent3"/>
              </a:solidFill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endParaRPr lang="en-US" sz="1200" b="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880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schools that profiled students to – elaborate on what FTGF is about.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48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Confidential –(Create a safe place) -  UNLESS its Unsafe, we have a duty of care to refer to professionals if we hear thing that are unsafe for the individual and also others.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23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are the first things you think of when you are  in a battle.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880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are the first things you think of when you are  in a battle.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47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9:</a:t>
            </a: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(consider providing imagery and vid clips to reflect this ) – then replace this screen)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19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Ask Students WHO will Win the Fight:</a:t>
            </a:r>
          </a:p>
          <a:p>
            <a:endParaRPr lang="en-NZ" dirty="0"/>
          </a:p>
          <a:p>
            <a:r>
              <a:rPr lang="en-NZ" dirty="0"/>
              <a:t>Everyone has a Good wolf and a Bad Wolf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374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CAB37-1E88-4708-A532-D75EB217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owerPoint logo">
            <a:extLst>
              <a:ext uri="{FF2B5EF4-FFF2-40B4-BE49-F238E27FC236}">
                <a16:creationId xmlns:a16="http://schemas.microsoft.com/office/drawing/2014/main" id="{A11B18B3-9881-4CAC-89A9-F3B81753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487709" y="5573935"/>
            <a:ext cx="2043316" cy="6796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61839-10F7-4B26-97D8-3B09045F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EA5-CF5B-46EC-AFCD-A1666F7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F17FC-DE49-4934-B430-4C904746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008" y="1717926"/>
            <a:ext cx="9274676" cy="510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0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066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313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8D6D-D6FA-4ABF-8565-3BFF1B362A45}"/>
              </a:ext>
            </a:extLst>
          </p:cNvPr>
          <p:cNvCxnSpPr/>
          <p:nvPr userDrawn="1"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B95B52-D4CC-44EE-9F94-F106A8238740}"/>
              </a:ext>
            </a:extLst>
          </p:cNvPr>
          <p:cNvCxnSpPr/>
          <p:nvPr userDrawn="1"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519A99-FF44-472F-B22E-5F86CEAB9C59}"/>
              </a:ext>
            </a:extLst>
          </p:cNvPr>
          <p:cNvSpPr/>
          <p:nvPr userDrawn="1"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EC5AF5-F2E8-491C-BA10-ABF9E30E73D8}"/>
              </a:ext>
            </a:extLst>
          </p:cNvPr>
          <p:cNvSpPr/>
          <p:nvPr userDrawn="1"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15790-803C-4DD9-87FC-7880EE0EAC52}"/>
              </a:ext>
            </a:extLst>
          </p:cNvPr>
          <p:cNvSpPr/>
          <p:nvPr userDrawn="1"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29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1B9BD-554C-40FA-8C90-F818F61C4557}"/>
              </a:ext>
            </a:extLst>
          </p:cNvPr>
          <p:cNvSpPr/>
          <p:nvPr userDrawn="1"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3FE72-F542-4BD9-81A4-FB9FDE700A2A}"/>
              </a:ext>
            </a:extLst>
          </p:cNvPr>
          <p:cNvSpPr/>
          <p:nvPr userDrawn="1"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9C24C6-88D8-4D3F-AFDC-A6C9E2922736}"/>
              </a:ext>
            </a:extLst>
          </p:cNvPr>
          <p:cNvSpPr/>
          <p:nvPr userDrawn="1"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9826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9957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51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997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212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F1F5E-0F8E-4292-A2C4-57224605234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4D1852-0B32-43A2-AF32-062E9EC3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C049FA-04F3-4E83-A400-653730E5E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"/>
            <a:ext cx="3225800" cy="27990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094-828F-4507-8763-329969F4092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BBC1-20E7-4568-BB16-09A7F298515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351FBF-AC57-407C-ADE2-0D04C1EDB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86534" y="4956720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KBHS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83728" cy="28230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0" y="4874485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is in THE BATTLE?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05" y="5754623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355" y="5754623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268" y="5754623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2390862" y="2227195"/>
            <a:ext cx="7487958" cy="12357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There is an old Native American story about two wolves.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this story, a chief is asked,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‘Which of the two wolves would win if they battled each other?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 The good wolf or the bad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wolf?’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2869024" y="3814712"/>
            <a:ext cx="643036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/>
              <a:t>The chief answered,</a:t>
            </a:r>
            <a:br>
              <a:rPr lang="en-US" dirty="0"/>
            </a:br>
            <a:r>
              <a:rPr lang="en-US" dirty="0"/>
              <a:t> ‘The wolf you feed well will win the battle.</a:t>
            </a:r>
            <a:r>
              <a:rPr lang="en-US" sz="1600" dirty="0"/>
              <a:t> </a:t>
            </a: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11147-CF1F-C234-5DC4-604D3183D88A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11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1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5" y="2004015"/>
            <a:ext cx="1425005" cy="27113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06" y="1970475"/>
            <a:ext cx="1295607" cy="26379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AM I IN THE BATTLE?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151131" y="2309661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400" dirty="0"/>
              <a:t>AM I GOOD ENOUGH TO WIN THE BATTLE? </a:t>
            </a: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6C80F263-1FCA-40A1-B2A8-371DE0D08B95}"/>
              </a:ext>
            </a:extLst>
          </p:cNvPr>
          <p:cNvSpPr txBox="1">
            <a:spLocks/>
          </p:cNvSpPr>
          <p:nvPr/>
        </p:nvSpPr>
        <p:spPr>
          <a:xfrm>
            <a:off x="2947830" y="3278894"/>
            <a:ext cx="509259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/>
              <a:t>WILL I BE ABLE TO KNOW WHAT WOLF TO FEED -  WHEN GOOD LOOKS BAD AND BAD LOOKS GOOD? </a:t>
            </a: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318B8-7192-6B7C-D3D1-165152C0BB6A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12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2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5" y="2004015"/>
            <a:ext cx="1425005" cy="27113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06" y="1970475"/>
            <a:ext cx="1295607" cy="26379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AM I IN THE BATTLE?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036340" y="301020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400" dirty="0"/>
              <a:t>YES - I AM GOOD ENOUGH!!!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9580D-21E1-08D2-DEAB-7B1DF97B625D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13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8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23637-AF90-4F35-A50C-A077BEA3F158}"/>
              </a:ext>
            </a:extLst>
          </p:cNvPr>
          <p:cNvSpPr txBox="1"/>
          <p:nvPr/>
        </p:nvSpPr>
        <p:spPr>
          <a:xfrm>
            <a:off x="-23590" y="1849050"/>
            <a:ext cx="12215589" cy="8389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47180" y="20024"/>
            <a:ext cx="12215589" cy="1873533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5BB9B-2080-4680-BA94-7A46E888EC88}"/>
              </a:ext>
            </a:extLst>
          </p:cNvPr>
          <p:cNvSpPr txBox="1"/>
          <p:nvPr/>
        </p:nvSpPr>
        <p:spPr>
          <a:xfrm>
            <a:off x="-12192" y="1898193"/>
            <a:ext cx="12215589" cy="4308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on HOW STRONG OUR MIND IS.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Placebo Effect – it’s the research from  giving a mentally challenged patient a sugar pill with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active properties in  the pill that will help him get better.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patient takes the  pill not knowing it has no effect ,believing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heal him.  Their belief in turn, heals them. 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</a:t>
            </a: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 MIND.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FOCUSING ON PROTECTING YOUR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SLICE OF HEAVEN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WAYS TO PROTECT OUR SLICE OF HEAVEN.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52743-D173-40B6-9AE8-26DC4EF65E3D}"/>
              </a:ext>
            </a:extLst>
          </p:cNvPr>
          <p:cNvSpPr txBox="1"/>
          <p:nvPr/>
        </p:nvSpPr>
        <p:spPr>
          <a:xfrm>
            <a:off x="2903220" y="375968"/>
            <a:ext cx="46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is 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CCD2F-5EC2-44F0-AA20-0BBB69CC63EE}"/>
              </a:ext>
            </a:extLst>
          </p:cNvPr>
          <p:cNvSpPr txBox="1"/>
          <p:nvPr/>
        </p:nvSpPr>
        <p:spPr>
          <a:xfrm>
            <a:off x="9839976" y="6304598"/>
            <a:ext cx="227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Session ONE: 14 of 22 Slides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89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738328" y="2226933"/>
            <a:ext cx="1684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Achievement</a:t>
            </a:r>
            <a:endParaRPr lang="en-NZ" sz="1800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4F8F44-B3CA-493A-82B7-830FBAC790B9}"/>
              </a:ext>
            </a:extLst>
          </p:cNvPr>
          <p:cNvSpPr txBox="1"/>
          <p:nvPr/>
        </p:nvSpPr>
        <p:spPr>
          <a:xfrm>
            <a:off x="6508596" y="2252783"/>
            <a:ext cx="252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Sweet Spot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-362375" y="3076458"/>
            <a:ext cx="623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Fruits of Labour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3729B-3444-460F-A284-27EF9B1803A2}"/>
              </a:ext>
            </a:extLst>
          </p:cNvPr>
          <p:cNvSpPr txBox="1"/>
          <p:nvPr/>
        </p:nvSpPr>
        <p:spPr>
          <a:xfrm>
            <a:off x="7822412" y="2943277"/>
            <a:ext cx="262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Love &amp; Peace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2F2F43-C898-458E-BEB7-0FA52F5311B5}"/>
              </a:ext>
            </a:extLst>
          </p:cNvPr>
          <p:cNvSpPr txBox="1"/>
          <p:nvPr/>
        </p:nvSpPr>
        <p:spPr>
          <a:xfrm>
            <a:off x="962628" y="3755331"/>
            <a:ext cx="358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INTEGRITY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8244516" y="3531490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b="1" dirty="0">
                <a:solidFill>
                  <a:schemeClr val="accent1"/>
                </a:solidFill>
              </a:rPr>
              <a:t>Happy Home</a:t>
            </a:r>
            <a:endParaRPr lang="en-NZ" sz="1800" b="1" dirty="0">
              <a:solidFill>
                <a:schemeClr val="accent1"/>
              </a:solidFill>
            </a:endParaRP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75216" y="2762220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4422898" y="200568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Constant JOY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6880464" y="4055494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Place of Contentment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What is your Slice of Heaven?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1B07-F2CA-4E05-B2D5-47DC31BB1D58}"/>
              </a:ext>
            </a:extLst>
          </p:cNvPr>
          <p:cNvSpPr txBox="1"/>
          <p:nvPr/>
        </p:nvSpPr>
        <p:spPr>
          <a:xfrm>
            <a:off x="4480220" y="4049271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All the GOOD STUFF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9F946-EE88-4407-A67E-27BC1C83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A00C-D7F5-4F9C-A22F-D01ED67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720CD-C962-49FC-A688-6E18620AE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1989D-6AB5-36A5-EB63-E0DCC9F258DF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15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1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1001718" y="2685156"/>
            <a:ext cx="2663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800" b="1" dirty="0">
                <a:solidFill>
                  <a:schemeClr val="accent1"/>
                </a:solidFill>
              </a:rPr>
              <a:t>REWARD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7790931" y="2803649"/>
            <a:ext cx="39678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2800" b="1" dirty="0">
                <a:solidFill>
                  <a:schemeClr val="accent1"/>
                </a:solidFill>
              </a:rPr>
              <a:t>STATE</a:t>
            </a:r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800" b="1" dirty="0">
                <a:solidFill>
                  <a:schemeClr val="accent1"/>
                </a:solidFill>
              </a:rPr>
              <a:t>OF MIND</a:t>
            </a: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75216" y="2080796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3910926" y="3778306"/>
            <a:ext cx="402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AND BOTH NEED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What is your Slice of Heaven?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1B07-F2CA-4E05-B2D5-47DC31BB1D58}"/>
              </a:ext>
            </a:extLst>
          </p:cNvPr>
          <p:cNvSpPr txBox="1"/>
          <p:nvPr/>
        </p:nvSpPr>
        <p:spPr>
          <a:xfrm>
            <a:off x="4613783" y="331909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1"/>
                </a:solidFill>
              </a:rPr>
              <a:t>IS BOTH</a:t>
            </a:r>
            <a:endParaRPr lang="en-NZ" sz="1800" b="1" dirty="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9F946-EE88-4407-A67E-27BC1C83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A00C-D7F5-4F9C-A22F-D01ED67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720CD-C962-49FC-A688-6E18620AE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CB6DD7-9704-498A-BEC2-9240FC5CF92C}"/>
              </a:ext>
            </a:extLst>
          </p:cNvPr>
          <p:cNvSpPr txBox="1"/>
          <p:nvPr/>
        </p:nvSpPr>
        <p:spPr>
          <a:xfrm>
            <a:off x="4071676" y="4221590"/>
            <a:ext cx="4025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solidFill>
                  <a:schemeClr val="accent1"/>
                </a:solidFill>
              </a:rPr>
              <a:t>PROTECTING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28819-4B62-453B-B4CB-3E51EC7C5476}"/>
              </a:ext>
            </a:extLst>
          </p:cNvPr>
          <p:cNvSpPr txBox="1"/>
          <p:nvPr/>
        </p:nvSpPr>
        <p:spPr>
          <a:xfrm>
            <a:off x="8096733" y="1934836"/>
            <a:ext cx="40952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NZ" sz="2800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0230D-50CB-C215-9968-2138DFDBF85A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16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7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 animBg="1"/>
      <p:bldP spid="19" grpId="0"/>
      <p:bldP spid="3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738329" y="2226933"/>
            <a:ext cx="138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PATIENCE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4F8F44-B3CA-493A-82B7-830FBAC790B9}"/>
              </a:ext>
            </a:extLst>
          </p:cNvPr>
          <p:cNvSpPr txBox="1"/>
          <p:nvPr/>
        </p:nvSpPr>
        <p:spPr>
          <a:xfrm>
            <a:off x="5978020" y="2226933"/>
            <a:ext cx="252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PEACE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-362374" y="3004852"/>
            <a:ext cx="623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JOY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3729B-3444-460F-A284-27EF9B1803A2}"/>
              </a:ext>
            </a:extLst>
          </p:cNvPr>
          <p:cNvSpPr txBox="1"/>
          <p:nvPr/>
        </p:nvSpPr>
        <p:spPr>
          <a:xfrm>
            <a:off x="7119973" y="2861183"/>
            <a:ext cx="262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KINDNESS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2F2F43-C898-458E-BEB7-0FA52F5311B5}"/>
              </a:ext>
            </a:extLst>
          </p:cNvPr>
          <p:cNvSpPr txBox="1"/>
          <p:nvPr/>
        </p:nvSpPr>
        <p:spPr>
          <a:xfrm>
            <a:off x="3160619" y="4201590"/>
            <a:ext cx="358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INTEGRITY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7976068" y="3621096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SELF CONTROL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F0EF1A-1E8E-40A0-BD68-02C753FA80E1}"/>
              </a:ext>
            </a:extLst>
          </p:cNvPr>
          <p:cNvSpPr txBox="1"/>
          <p:nvPr/>
        </p:nvSpPr>
        <p:spPr>
          <a:xfrm>
            <a:off x="2136751" y="3839855"/>
            <a:ext cx="1889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LOYALTY</a:t>
            </a: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11345" y="2638318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4422898" y="200568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LOVE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6816593" y="414712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EBB93-73E5-4D71-9498-97EE1D1069C5}"/>
              </a:ext>
            </a:extLst>
          </p:cNvPr>
          <p:cNvSpPr txBox="1"/>
          <p:nvPr/>
        </p:nvSpPr>
        <p:spPr>
          <a:xfrm>
            <a:off x="2445904" y="2210050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IMPATIENCE</a:t>
            </a:r>
            <a:r>
              <a:rPr lang="en-NZ" sz="1800" dirty="0"/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0BE27B-4A14-4EE9-A5D4-06B0B3478F73}"/>
              </a:ext>
            </a:extLst>
          </p:cNvPr>
          <p:cNvSpPr txBox="1"/>
          <p:nvPr/>
        </p:nvSpPr>
        <p:spPr>
          <a:xfrm>
            <a:off x="4735660" y="2095735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HATE</a:t>
            </a:r>
            <a:r>
              <a:rPr lang="en-NZ" sz="1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BFBD1-671C-4E86-B90A-D614C241A733}"/>
              </a:ext>
            </a:extLst>
          </p:cNvPr>
          <p:cNvSpPr txBox="1"/>
          <p:nvPr/>
        </p:nvSpPr>
        <p:spPr>
          <a:xfrm>
            <a:off x="1896287" y="2982310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SAD</a:t>
            </a:r>
            <a:r>
              <a:rPr lang="en-NZ" sz="1800" dirty="0"/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B9FB94-2584-4E59-B20A-1563EB38C181}"/>
              </a:ext>
            </a:extLst>
          </p:cNvPr>
          <p:cNvSpPr txBox="1"/>
          <p:nvPr/>
        </p:nvSpPr>
        <p:spPr>
          <a:xfrm>
            <a:off x="2001700" y="3796612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b="1" dirty="0"/>
              <a:t>DIS-LOYALTY</a:t>
            </a:r>
            <a:r>
              <a:rPr lang="en-NZ" sz="1800" dirty="0"/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38DA72-4AA0-4CCE-91F8-5A34B7BDA523}"/>
              </a:ext>
            </a:extLst>
          </p:cNvPr>
          <p:cNvSpPr txBox="1"/>
          <p:nvPr/>
        </p:nvSpPr>
        <p:spPr>
          <a:xfrm>
            <a:off x="4178463" y="4244873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b="1" dirty="0"/>
              <a:t>DISHONESTY</a:t>
            </a:r>
            <a:r>
              <a:rPr lang="en-NZ" sz="18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38B35-966C-4390-9EFD-4A25202381E0}"/>
              </a:ext>
            </a:extLst>
          </p:cNvPr>
          <p:cNvSpPr txBox="1"/>
          <p:nvPr/>
        </p:nvSpPr>
        <p:spPr>
          <a:xfrm>
            <a:off x="6936703" y="4131111"/>
            <a:ext cx="26262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IN-COMPASSIONATE</a:t>
            </a:r>
            <a:r>
              <a:rPr lang="en-NZ" sz="18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A4C5DB-89E6-4DC1-B7A8-1DC6ACFEFD78}"/>
              </a:ext>
            </a:extLst>
          </p:cNvPr>
          <p:cNvSpPr txBox="1"/>
          <p:nvPr/>
        </p:nvSpPr>
        <p:spPr>
          <a:xfrm>
            <a:off x="8198632" y="3590044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ILL-DISCIPLINE</a:t>
            </a:r>
            <a:endParaRPr lang="en-NZ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D94550-897B-47A6-A6A1-68199DF83939}"/>
              </a:ext>
            </a:extLst>
          </p:cNvPr>
          <p:cNvSpPr txBox="1"/>
          <p:nvPr/>
        </p:nvSpPr>
        <p:spPr>
          <a:xfrm>
            <a:off x="7659473" y="2873177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UNKINDNESS</a:t>
            </a:r>
            <a:r>
              <a:rPr lang="en-NZ" sz="18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1B0AEA-60E7-4F40-BCF2-E4AB0830F4D9}"/>
              </a:ext>
            </a:extLst>
          </p:cNvPr>
          <p:cNvSpPr txBox="1"/>
          <p:nvPr/>
        </p:nvSpPr>
        <p:spPr>
          <a:xfrm>
            <a:off x="6509449" y="2232613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b="1" dirty="0"/>
              <a:t>CHAOS</a:t>
            </a:r>
            <a:r>
              <a:rPr lang="en-NZ" sz="1800" dirty="0"/>
              <a:t>  </a:t>
            </a:r>
          </a:p>
        </p:txBody>
      </p:sp>
      <p:sp>
        <p:nvSpPr>
          <p:cNvPr id="29" name="Content Placeholder 38">
            <a:extLst>
              <a:ext uri="{FF2B5EF4-FFF2-40B4-BE49-F238E27FC236}">
                <a16:creationId xmlns:a16="http://schemas.microsoft.com/office/drawing/2014/main" id="{4F968856-B5CE-4A62-8F70-E6511FE4342A}"/>
              </a:ext>
            </a:extLst>
          </p:cNvPr>
          <p:cNvSpPr txBox="1">
            <a:spLocks/>
          </p:cNvSpPr>
          <p:nvPr/>
        </p:nvSpPr>
        <p:spPr>
          <a:xfrm>
            <a:off x="4561193" y="2671767"/>
            <a:ext cx="2230156" cy="10613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4570385" y="2779918"/>
            <a:ext cx="2230156" cy="6808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chemeClr val="tx1"/>
                </a:solidFill>
              </a:rPr>
              <a:t>FEAR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9 Character Traits Worth Fighting For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60A41C-5119-45A0-8EC8-B61E6BEB1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B00350-6A08-4D77-BC7A-E49AF649A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E6F3D6-E82D-4974-9430-77565CCAC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F9A69-C403-9D54-958D-26BA2B5C5E4A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17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9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>
            <a:extLst>
              <a:ext uri="{FF2B5EF4-FFF2-40B4-BE49-F238E27FC236}">
                <a16:creationId xmlns:a16="http://schemas.microsoft.com/office/drawing/2014/main" id="{FAEA0BE8-C78C-4CFF-8B4B-FE1086843B38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>
            <a:off x="-23589" y="26517"/>
            <a:ext cx="12215589" cy="1873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524EC-0381-4EB0-B0A4-6D0DF8DD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806102" y="4523621"/>
            <a:ext cx="1443380" cy="31650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6F797-D279-448A-9848-940A7F32C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88897" y="2165637"/>
            <a:ext cx="188960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75C4A93F-28A8-4308-A75D-F04231F45F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977141" y="3937000"/>
            <a:ext cx="1573212" cy="419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HATE</a:t>
            </a:r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graphicFrame>
        <p:nvGraphicFramePr>
          <p:cNvPr id="117" name="Table 117">
            <a:extLst>
              <a:ext uri="{FF2B5EF4-FFF2-40B4-BE49-F238E27FC236}">
                <a16:creationId xmlns:a16="http://schemas.microsoft.com/office/drawing/2014/main" id="{5C903E5B-2BF0-4D0F-B1D0-5BB3F5E58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0976"/>
              </p:ext>
            </p:extLst>
          </p:nvPr>
        </p:nvGraphicFramePr>
        <p:xfrm>
          <a:off x="2162015" y="2417755"/>
          <a:ext cx="65177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88">
                  <a:extLst>
                    <a:ext uri="{9D8B030D-6E8A-4147-A177-3AD203B41FA5}">
                      <a16:colId xmlns:a16="http://schemas.microsoft.com/office/drawing/2014/main" val="2501999625"/>
                    </a:ext>
                  </a:extLst>
                </a:gridCol>
                <a:gridCol w="3258888">
                  <a:extLst>
                    <a:ext uri="{9D8B030D-6E8A-4147-A177-3AD203B41FA5}">
                      <a16:colId xmlns:a16="http://schemas.microsoft.com/office/drawing/2014/main" val="32836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dirty="0">
                          <a:solidFill>
                            <a:schemeClr val="accent1"/>
                          </a:solidFill>
                        </a:rPr>
                        <a:t>PATIENCE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IMPATIENCE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4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PEACE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1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JOY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SAD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1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   KINDNESS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UNKINDNESS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3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INTEGRITY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DISHONESTY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 COMPASSION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INCOMPASSIONATE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SELF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ILL DISCIPLINE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3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LOYALTY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DISLOYALTY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87414"/>
                  </a:ext>
                </a:extLst>
              </a:tr>
            </a:tbl>
          </a:graphicData>
        </a:graphic>
      </p:graphicFrame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37" y="2215701"/>
            <a:ext cx="180602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9" name="Content Placeholder 38">
            <a:extLst>
              <a:ext uri="{FF2B5EF4-FFF2-40B4-BE49-F238E27FC236}">
                <a16:creationId xmlns:a16="http://schemas.microsoft.com/office/drawing/2014/main" id="{ABF77370-48B4-46D4-9061-9218B8CBF6B3}"/>
              </a:ext>
            </a:extLst>
          </p:cNvPr>
          <p:cNvSpPr txBox="1">
            <a:spLocks/>
          </p:cNvSpPr>
          <p:nvPr/>
        </p:nvSpPr>
        <p:spPr>
          <a:xfrm>
            <a:off x="-23589" y="3918061"/>
            <a:ext cx="1572864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/>
              <a:t>AROHA</a:t>
            </a:r>
          </a:p>
        </p:txBody>
      </p:sp>
      <p:sp>
        <p:nvSpPr>
          <p:cNvPr id="125" name="Flowchart: Or 124">
            <a:extLst>
              <a:ext uri="{FF2B5EF4-FFF2-40B4-BE49-F238E27FC236}">
                <a16:creationId xmlns:a16="http://schemas.microsoft.com/office/drawing/2014/main" id="{234C0812-33AD-482A-907C-84A2CC9403DE}"/>
              </a:ext>
            </a:extLst>
          </p:cNvPr>
          <p:cNvSpPr/>
          <p:nvPr/>
        </p:nvSpPr>
        <p:spPr>
          <a:xfrm>
            <a:off x="2979120" y="290886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6" name="Flowchart: Or 125">
            <a:extLst>
              <a:ext uri="{FF2B5EF4-FFF2-40B4-BE49-F238E27FC236}">
                <a16:creationId xmlns:a16="http://schemas.microsoft.com/office/drawing/2014/main" id="{3BB61491-7155-452A-84B5-F4787B22310B}"/>
              </a:ext>
            </a:extLst>
          </p:cNvPr>
          <p:cNvSpPr/>
          <p:nvPr/>
        </p:nvSpPr>
        <p:spPr>
          <a:xfrm>
            <a:off x="2979120" y="304717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7" name="Flowchart: Or 126">
            <a:extLst>
              <a:ext uri="{FF2B5EF4-FFF2-40B4-BE49-F238E27FC236}">
                <a16:creationId xmlns:a16="http://schemas.microsoft.com/office/drawing/2014/main" id="{9A05C0DA-2697-4977-9826-25E8BA6DDA6F}"/>
              </a:ext>
            </a:extLst>
          </p:cNvPr>
          <p:cNvSpPr/>
          <p:nvPr/>
        </p:nvSpPr>
        <p:spPr>
          <a:xfrm>
            <a:off x="2979120" y="3276524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8" name="Flowchart: Or 127">
            <a:extLst>
              <a:ext uri="{FF2B5EF4-FFF2-40B4-BE49-F238E27FC236}">
                <a16:creationId xmlns:a16="http://schemas.microsoft.com/office/drawing/2014/main" id="{71C8BE06-0DA3-4470-8CC8-F597F769820A}"/>
              </a:ext>
            </a:extLst>
          </p:cNvPr>
          <p:cNvSpPr/>
          <p:nvPr/>
        </p:nvSpPr>
        <p:spPr>
          <a:xfrm>
            <a:off x="2980140" y="347851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0" name="Flowchart: Or 129">
            <a:extLst>
              <a:ext uri="{FF2B5EF4-FFF2-40B4-BE49-F238E27FC236}">
                <a16:creationId xmlns:a16="http://schemas.microsoft.com/office/drawing/2014/main" id="{B20ACDC9-3FEE-461C-9F2A-F3F563306120}"/>
              </a:ext>
            </a:extLst>
          </p:cNvPr>
          <p:cNvSpPr/>
          <p:nvPr/>
        </p:nvSpPr>
        <p:spPr>
          <a:xfrm>
            <a:off x="2979120" y="3646413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1" name="Flowchart: Or 130">
            <a:extLst>
              <a:ext uri="{FF2B5EF4-FFF2-40B4-BE49-F238E27FC236}">
                <a16:creationId xmlns:a16="http://schemas.microsoft.com/office/drawing/2014/main" id="{EA28A23E-E2BE-463D-8707-F109416EA72C}"/>
              </a:ext>
            </a:extLst>
          </p:cNvPr>
          <p:cNvSpPr/>
          <p:nvPr/>
        </p:nvSpPr>
        <p:spPr>
          <a:xfrm>
            <a:off x="2963622" y="276178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2" name="Flowchart: Or 131">
            <a:extLst>
              <a:ext uri="{FF2B5EF4-FFF2-40B4-BE49-F238E27FC236}">
                <a16:creationId xmlns:a16="http://schemas.microsoft.com/office/drawing/2014/main" id="{4D6B6DBF-D150-4B9A-B674-A9009B302828}"/>
              </a:ext>
            </a:extLst>
          </p:cNvPr>
          <p:cNvSpPr/>
          <p:nvPr/>
        </p:nvSpPr>
        <p:spPr>
          <a:xfrm>
            <a:off x="2979120" y="3828397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3" name="Flowchart: Or 132">
            <a:extLst>
              <a:ext uri="{FF2B5EF4-FFF2-40B4-BE49-F238E27FC236}">
                <a16:creationId xmlns:a16="http://schemas.microsoft.com/office/drawing/2014/main" id="{999F366B-0DFB-439A-AF24-2CECFD8EF8B4}"/>
              </a:ext>
            </a:extLst>
          </p:cNvPr>
          <p:cNvSpPr/>
          <p:nvPr/>
        </p:nvSpPr>
        <p:spPr>
          <a:xfrm>
            <a:off x="2979120" y="405780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57147FB-6E05-4810-9658-EBEDA2A39067}"/>
              </a:ext>
            </a:extLst>
          </p:cNvPr>
          <p:cNvCxnSpPr>
            <a:cxnSpLocks/>
          </p:cNvCxnSpPr>
          <p:nvPr/>
        </p:nvCxnSpPr>
        <p:spPr>
          <a:xfrm flipV="1">
            <a:off x="3187913" y="2622062"/>
            <a:ext cx="889412" cy="13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A914ECB-9532-4F54-9B2D-4DC5CD0167BA}"/>
              </a:ext>
            </a:extLst>
          </p:cNvPr>
          <p:cNvCxnSpPr>
            <a:cxnSpLocks/>
          </p:cNvCxnSpPr>
          <p:nvPr/>
        </p:nvCxnSpPr>
        <p:spPr>
          <a:xfrm>
            <a:off x="3340313" y="2914187"/>
            <a:ext cx="737012" cy="4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9FA1433-468C-4E30-A99D-D01D0F6EB6BD}"/>
              </a:ext>
            </a:extLst>
          </p:cNvPr>
          <p:cNvCxnSpPr>
            <a:cxnSpLocks/>
          </p:cNvCxnSpPr>
          <p:nvPr/>
        </p:nvCxnSpPr>
        <p:spPr>
          <a:xfrm>
            <a:off x="3340313" y="3089341"/>
            <a:ext cx="1246677" cy="2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4AEA930-3F76-40AC-8667-21F53FA51BC2}"/>
              </a:ext>
            </a:extLst>
          </p:cNvPr>
          <p:cNvCxnSpPr>
            <a:cxnSpLocks/>
          </p:cNvCxnSpPr>
          <p:nvPr/>
        </p:nvCxnSpPr>
        <p:spPr>
          <a:xfrm>
            <a:off x="3221015" y="3303879"/>
            <a:ext cx="733396" cy="327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7BBE29B-6E8C-4CB7-8D79-59239ADA68B6}"/>
              </a:ext>
            </a:extLst>
          </p:cNvPr>
          <p:cNvCxnSpPr>
            <a:cxnSpLocks/>
          </p:cNvCxnSpPr>
          <p:nvPr/>
        </p:nvCxnSpPr>
        <p:spPr>
          <a:xfrm>
            <a:off x="3173284" y="3498274"/>
            <a:ext cx="781127" cy="465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602B8C0-A146-4451-AE9B-F4A361B5ED61}"/>
              </a:ext>
            </a:extLst>
          </p:cNvPr>
          <p:cNvCxnSpPr>
            <a:cxnSpLocks/>
          </p:cNvCxnSpPr>
          <p:nvPr/>
        </p:nvCxnSpPr>
        <p:spPr>
          <a:xfrm>
            <a:off x="3172264" y="3700064"/>
            <a:ext cx="515316" cy="537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2A73055-77BD-47CB-9F05-4B8CD8D16B6C}"/>
              </a:ext>
            </a:extLst>
          </p:cNvPr>
          <p:cNvCxnSpPr>
            <a:cxnSpLocks/>
          </p:cNvCxnSpPr>
          <p:nvPr/>
        </p:nvCxnSpPr>
        <p:spPr>
          <a:xfrm>
            <a:off x="3161219" y="3894887"/>
            <a:ext cx="331489" cy="546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F0E8E69-7836-4EAC-B273-DBD83A6B99A8}"/>
              </a:ext>
            </a:extLst>
          </p:cNvPr>
          <p:cNvCxnSpPr>
            <a:cxnSpLocks/>
          </p:cNvCxnSpPr>
          <p:nvPr/>
        </p:nvCxnSpPr>
        <p:spPr>
          <a:xfrm>
            <a:off x="3131785" y="4205809"/>
            <a:ext cx="360923" cy="798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lowchart: Or 159">
            <a:extLst>
              <a:ext uri="{FF2B5EF4-FFF2-40B4-BE49-F238E27FC236}">
                <a16:creationId xmlns:a16="http://schemas.microsoft.com/office/drawing/2014/main" id="{83FACA10-177D-427A-AA11-FA3C37162EE0}"/>
              </a:ext>
            </a:extLst>
          </p:cNvPr>
          <p:cNvSpPr/>
          <p:nvPr/>
        </p:nvSpPr>
        <p:spPr>
          <a:xfrm>
            <a:off x="8840056" y="266456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1" name="Flowchart: Or 160">
            <a:extLst>
              <a:ext uri="{FF2B5EF4-FFF2-40B4-BE49-F238E27FC236}">
                <a16:creationId xmlns:a16="http://schemas.microsoft.com/office/drawing/2014/main" id="{5AFD8E3E-A879-416F-9DDA-9BD7D0A59A2B}"/>
              </a:ext>
            </a:extLst>
          </p:cNvPr>
          <p:cNvSpPr/>
          <p:nvPr/>
        </p:nvSpPr>
        <p:spPr>
          <a:xfrm>
            <a:off x="8840056" y="2845842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2" name="Flowchart: Or 161">
            <a:extLst>
              <a:ext uri="{FF2B5EF4-FFF2-40B4-BE49-F238E27FC236}">
                <a16:creationId xmlns:a16="http://schemas.microsoft.com/office/drawing/2014/main" id="{96627D31-2CB7-472F-92DC-723AFD2F52F3}"/>
              </a:ext>
            </a:extLst>
          </p:cNvPr>
          <p:cNvSpPr/>
          <p:nvPr/>
        </p:nvSpPr>
        <p:spPr>
          <a:xfrm>
            <a:off x="8824542" y="306942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3" name="Flowchart: Or 162">
            <a:extLst>
              <a:ext uri="{FF2B5EF4-FFF2-40B4-BE49-F238E27FC236}">
                <a16:creationId xmlns:a16="http://schemas.microsoft.com/office/drawing/2014/main" id="{CABCE939-AE9C-430C-B8A6-2C8719AF8A01}"/>
              </a:ext>
            </a:extLst>
          </p:cNvPr>
          <p:cNvSpPr/>
          <p:nvPr/>
        </p:nvSpPr>
        <p:spPr>
          <a:xfrm>
            <a:off x="8814603" y="3231726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4" name="Flowchart: Or 163">
            <a:extLst>
              <a:ext uri="{FF2B5EF4-FFF2-40B4-BE49-F238E27FC236}">
                <a16:creationId xmlns:a16="http://schemas.microsoft.com/office/drawing/2014/main" id="{0A3838C7-0EBF-4C37-A3D2-F11204B04ECB}"/>
              </a:ext>
            </a:extLst>
          </p:cNvPr>
          <p:cNvSpPr/>
          <p:nvPr/>
        </p:nvSpPr>
        <p:spPr>
          <a:xfrm>
            <a:off x="8820178" y="338572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5" name="Flowchart: Or 164">
            <a:extLst>
              <a:ext uri="{FF2B5EF4-FFF2-40B4-BE49-F238E27FC236}">
                <a16:creationId xmlns:a16="http://schemas.microsoft.com/office/drawing/2014/main" id="{54325E70-CF08-4DAC-8BC7-1553B6E2F765}"/>
              </a:ext>
            </a:extLst>
          </p:cNvPr>
          <p:cNvSpPr/>
          <p:nvPr/>
        </p:nvSpPr>
        <p:spPr>
          <a:xfrm>
            <a:off x="8824514" y="3539197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6" name="Flowchart: Or 165">
            <a:extLst>
              <a:ext uri="{FF2B5EF4-FFF2-40B4-BE49-F238E27FC236}">
                <a16:creationId xmlns:a16="http://schemas.microsoft.com/office/drawing/2014/main" id="{1942E70D-089F-4125-B458-F1D4EC740C03}"/>
              </a:ext>
            </a:extLst>
          </p:cNvPr>
          <p:cNvSpPr/>
          <p:nvPr/>
        </p:nvSpPr>
        <p:spPr>
          <a:xfrm>
            <a:off x="8817170" y="369055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7" name="Flowchart: Or 166">
            <a:extLst>
              <a:ext uri="{FF2B5EF4-FFF2-40B4-BE49-F238E27FC236}">
                <a16:creationId xmlns:a16="http://schemas.microsoft.com/office/drawing/2014/main" id="{4159A87D-EBC5-46A8-B161-0D012ED8C380}"/>
              </a:ext>
            </a:extLst>
          </p:cNvPr>
          <p:cNvSpPr/>
          <p:nvPr/>
        </p:nvSpPr>
        <p:spPr>
          <a:xfrm>
            <a:off x="8840056" y="3909559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06C88FA-789F-478E-89E9-6B9673A75BBD}"/>
              </a:ext>
            </a:extLst>
          </p:cNvPr>
          <p:cNvCxnSpPr>
            <a:cxnSpLocks/>
          </p:cNvCxnSpPr>
          <p:nvPr/>
        </p:nvCxnSpPr>
        <p:spPr>
          <a:xfrm flipH="1">
            <a:off x="7954433" y="4055727"/>
            <a:ext cx="885623" cy="1112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433A3D4-6C25-46D4-ADE7-261444577F12}"/>
              </a:ext>
            </a:extLst>
          </p:cNvPr>
          <p:cNvCxnSpPr>
            <a:cxnSpLocks/>
          </p:cNvCxnSpPr>
          <p:nvPr/>
        </p:nvCxnSpPr>
        <p:spPr>
          <a:xfrm flipH="1">
            <a:off x="8059851" y="3809008"/>
            <a:ext cx="795704" cy="83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76FCEB0-CE68-4822-B39A-50891C2E2017}"/>
              </a:ext>
            </a:extLst>
          </p:cNvPr>
          <p:cNvCxnSpPr>
            <a:cxnSpLocks/>
          </p:cNvCxnSpPr>
          <p:nvPr/>
        </p:nvCxnSpPr>
        <p:spPr>
          <a:xfrm flipH="1">
            <a:off x="8059851" y="3631348"/>
            <a:ext cx="735247" cy="606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E1B691B-5EB7-420F-BC02-EE34CA66465D}"/>
              </a:ext>
            </a:extLst>
          </p:cNvPr>
          <p:cNvCxnSpPr>
            <a:cxnSpLocks/>
          </p:cNvCxnSpPr>
          <p:nvPr/>
        </p:nvCxnSpPr>
        <p:spPr>
          <a:xfrm flipH="1">
            <a:off x="7659158" y="3434141"/>
            <a:ext cx="1138669" cy="62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3DC98AC-1842-4F66-91C9-575C220A31A4}"/>
              </a:ext>
            </a:extLst>
          </p:cNvPr>
          <p:cNvCxnSpPr>
            <a:cxnSpLocks/>
          </p:cNvCxnSpPr>
          <p:nvPr/>
        </p:nvCxnSpPr>
        <p:spPr>
          <a:xfrm flipH="1">
            <a:off x="7554689" y="3283115"/>
            <a:ext cx="1202420" cy="44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E8F37E6-ADDB-4A40-9C33-0DD6D592A98E}"/>
              </a:ext>
            </a:extLst>
          </p:cNvPr>
          <p:cNvCxnSpPr>
            <a:cxnSpLocks/>
          </p:cNvCxnSpPr>
          <p:nvPr/>
        </p:nvCxnSpPr>
        <p:spPr>
          <a:xfrm flipH="1">
            <a:off x="6584905" y="3120492"/>
            <a:ext cx="2176725" cy="247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3E1B412-E9B7-471F-A9F0-0D30A76D627C}"/>
              </a:ext>
            </a:extLst>
          </p:cNvPr>
          <p:cNvCxnSpPr>
            <a:cxnSpLocks/>
          </p:cNvCxnSpPr>
          <p:nvPr/>
        </p:nvCxnSpPr>
        <p:spPr>
          <a:xfrm flipH="1">
            <a:off x="6597452" y="2873178"/>
            <a:ext cx="2176724" cy="13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2777033-9E51-4D9F-9CE8-3D66FFAAD1DD}"/>
              </a:ext>
            </a:extLst>
          </p:cNvPr>
          <p:cNvCxnSpPr>
            <a:cxnSpLocks/>
          </p:cNvCxnSpPr>
          <p:nvPr/>
        </p:nvCxnSpPr>
        <p:spPr>
          <a:xfrm flipH="1" flipV="1">
            <a:off x="7399009" y="2622062"/>
            <a:ext cx="1331689" cy="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758" y="344905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443" y="344905"/>
            <a:ext cx="742939" cy="13610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586985E-6CA8-497A-96CF-FB099D73F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382" y="344905"/>
            <a:ext cx="2233602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1B9AD8-D3DF-4396-85A6-03D9234FBBA2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85" y="2207615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800410" y="2324284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PUNISHMENT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3098362" y="3925486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solidFill>
                  <a:schemeClr val="accent1"/>
                </a:solidFill>
              </a:rPr>
              <a:t> </a:t>
            </a:r>
            <a:r>
              <a:rPr lang="en-NZ" sz="3600" b="1" dirty="0"/>
              <a:t>SHAME</a:t>
            </a:r>
          </a:p>
        </p:txBody>
      </p:sp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5194818" y="3005124"/>
            <a:ext cx="2230156" cy="6808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rgbClr val="FF0000"/>
                </a:solidFill>
              </a:rPr>
              <a:t>FEAR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3010371" y="953412"/>
            <a:ext cx="552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UNPACKING OUR FEARS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E9C46-22F6-439A-89E0-126B91910284}"/>
              </a:ext>
            </a:extLst>
          </p:cNvPr>
          <p:cNvSpPr txBox="1"/>
          <p:nvPr/>
        </p:nvSpPr>
        <p:spPr>
          <a:xfrm>
            <a:off x="7060338" y="3878879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REJECTION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D2CF14-C84C-4250-82AC-139E7AB6FFFF}"/>
              </a:ext>
            </a:extLst>
          </p:cNvPr>
          <p:cNvSpPr txBox="1"/>
          <p:nvPr/>
        </p:nvSpPr>
        <p:spPr>
          <a:xfrm>
            <a:off x="6765966" y="2389429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FAILURE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423B98-76BE-4340-9000-9A2773BE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0901B-2B84-43D0-8342-C344B349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755834-ACFC-4ED2-976D-4D0B8509B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2051F-D4D5-9C84-DB23-3AADC90994EB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19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3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" grpId="0"/>
      <p:bldP spid="30" grpId="0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>
            <a:extLst>
              <a:ext uri="{FF2B5EF4-FFF2-40B4-BE49-F238E27FC236}">
                <a16:creationId xmlns:a16="http://schemas.microsoft.com/office/drawing/2014/main" id="{FAEA0BE8-C78C-4CFF-8B4B-FE1086843B38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873533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58" y="344905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443" y="344905"/>
            <a:ext cx="742939" cy="13610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586985E-6CA8-497A-96CF-FB099D73F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382" y="344905"/>
            <a:ext cx="2233602" cy="13610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1E38F0E-9063-4769-9146-52A47BAEFA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412" t="34792" r="13829" b="21412"/>
          <a:stretch/>
        </p:blipFill>
        <p:spPr>
          <a:xfrm>
            <a:off x="7225878" y="2685551"/>
            <a:ext cx="4490569" cy="3263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BD81168-FA9A-4FEE-85EA-8AE12D0E2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083" t="34792" r="46537" b="21412"/>
          <a:stretch/>
        </p:blipFill>
        <p:spPr>
          <a:xfrm>
            <a:off x="112743" y="2553761"/>
            <a:ext cx="3891697" cy="351198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7B31D86-613F-4580-9F58-9AB63498B0C5}"/>
              </a:ext>
            </a:extLst>
          </p:cNvPr>
          <p:cNvSpPr txBox="1"/>
          <p:nvPr/>
        </p:nvSpPr>
        <p:spPr>
          <a:xfrm>
            <a:off x="9830628" y="5566198"/>
            <a:ext cx="2331985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/>
              <a:t>Session One:  20 of  22 Slides</a:t>
            </a:r>
            <a:r>
              <a:rPr lang="en-NZ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CCA5E-3F04-439D-AF4D-1C7EBA3FC1F0}"/>
              </a:ext>
            </a:extLst>
          </p:cNvPr>
          <p:cNvSpPr txBox="1"/>
          <p:nvPr/>
        </p:nvSpPr>
        <p:spPr>
          <a:xfrm>
            <a:off x="2806262" y="4960883"/>
            <a:ext cx="6274676" cy="1430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54" name="Content Placeholder 38">
            <a:extLst>
              <a:ext uri="{FF2B5EF4-FFF2-40B4-BE49-F238E27FC236}">
                <a16:creationId xmlns:a16="http://schemas.microsoft.com/office/drawing/2014/main" id="{276C12D2-8708-4F8C-BA9C-D506D60C07BA}"/>
              </a:ext>
            </a:extLst>
          </p:cNvPr>
          <p:cNvSpPr txBox="1">
            <a:spLocks/>
          </p:cNvSpPr>
          <p:nvPr/>
        </p:nvSpPr>
        <p:spPr>
          <a:xfrm rot="20443554">
            <a:off x="4106412" y="3136770"/>
            <a:ext cx="3283793" cy="14995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Dot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rgbClr val="FF0000"/>
                </a:solidFill>
              </a:rPr>
              <a:t>WHATS COMING UP</a:t>
            </a:r>
            <a:r>
              <a:rPr lang="en-NZ" sz="4000" dirty="0">
                <a:solidFill>
                  <a:srgbClr val="FF0000"/>
                </a:solidFill>
              </a:rPr>
              <a:t> - REJECTION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E155C27-285B-4166-90D4-37D2D04A8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841381" y="4362656"/>
            <a:ext cx="1443380" cy="31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654" y="4779451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565" y="4779451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278" y="4779451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1637323" y="951492"/>
            <a:ext cx="10840368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92D050"/>
                </a:solidFill>
              </a:rPr>
              <a:t>WHY ARE YOU HERE ? </a:t>
            </a:r>
            <a:endParaRPr lang="en-US" sz="1800" b="1" dirty="0">
              <a:solidFill>
                <a:srgbClr val="92D050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98" y="1792626"/>
            <a:ext cx="8724296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Learn to Confront Fears: Rejection, Failure, Punishment, Shame.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Navigate challenges and while protecting your personal well-being and happiness.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Goal: </a:t>
            </a:r>
            <a:r>
              <a:rPr lang="en-US" sz="2800" b="1" dirty="0">
                <a:solidFill>
                  <a:srgbClr val="92D050"/>
                </a:solidFill>
              </a:rPr>
              <a:t>Build Confidence - Emotional Strength to Fight the Good Fight.</a:t>
            </a:r>
          </a:p>
        </p:txBody>
      </p:sp>
    </p:spTree>
    <p:extLst>
      <p:ext uri="{BB962C8B-B14F-4D97-AF65-F5344CB8AC3E}">
        <p14:creationId xmlns:p14="http://schemas.microsoft.com/office/powerpoint/2010/main" val="382070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 rot="10800000">
            <a:off x="23782" y="4917656"/>
            <a:ext cx="12215589" cy="20330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9 Character Traits Worth Fighting For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60A41C-5119-45A0-8EC8-B61E6BEB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B00350-6A08-4D77-BC7A-E49AF649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E6F3D6-E82D-4974-9430-77565CCAC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AC781-7F39-4136-A96C-E996C46307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0" t="11479" r="4677" b="38681"/>
          <a:stretch/>
        </p:blipFill>
        <p:spPr>
          <a:xfrm>
            <a:off x="1286358" y="1969499"/>
            <a:ext cx="9612695" cy="2938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81393-19AB-186F-00EE-8100DEBA1919}"/>
              </a:ext>
            </a:extLst>
          </p:cNvPr>
          <p:cNvSpPr txBox="1"/>
          <p:nvPr/>
        </p:nvSpPr>
        <p:spPr>
          <a:xfrm>
            <a:off x="9443912" y="5550979"/>
            <a:ext cx="2378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21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26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351FBF-AC57-407C-ADE2-0D04C1EDB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22548" y="3642048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END OF SESSION ONE 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98" y="1661979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83" y="1661979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722" y="1661979"/>
            <a:ext cx="2233602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DBEDF-BA71-3D81-A97C-A3F98508FC6D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22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71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E196E-349E-42DB-9C75-D794408BCE36}"/>
              </a:ext>
            </a:extLst>
          </p:cNvPr>
          <p:cNvSpPr/>
          <p:nvPr/>
        </p:nvSpPr>
        <p:spPr>
          <a:xfrm>
            <a:off x="9162983" y="1882530"/>
            <a:ext cx="299091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573EED5-38EA-4E4F-8B52-69A21906F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5193"/>
              </p:ext>
            </p:extLst>
          </p:nvPr>
        </p:nvGraphicFramePr>
        <p:xfrm>
          <a:off x="104747" y="1950482"/>
          <a:ext cx="391958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4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ONE -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Battle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8EF9C49F-A8AA-4910-9D32-09F4D846F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94609"/>
              </p:ext>
            </p:extLst>
          </p:nvPr>
        </p:nvGraphicFramePr>
        <p:xfrm>
          <a:off x="104749" y="2642409"/>
          <a:ext cx="391958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4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REJECTION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439279E5-0A68-4425-8A10-F3DC0B058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39685"/>
              </p:ext>
            </p:extLst>
          </p:nvPr>
        </p:nvGraphicFramePr>
        <p:xfrm>
          <a:off x="104749" y="3366669"/>
          <a:ext cx="391958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2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A620DB37-D4DC-4236-8770-34065EA70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35291"/>
              </p:ext>
            </p:extLst>
          </p:nvPr>
        </p:nvGraphicFramePr>
        <p:xfrm>
          <a:off x="104748" y="4098189"/>
          <a:ext cx="3919583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3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56750EC-CCE1-4800-A547-454A59B1AF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35" t="29583" r="24444" b="46301"/>
          <a:stretch/>
        </p:blipFill>
        <p:spPr>
          <a:xfrm>
            <a:off x="-23589" y="-79785"/>
            <a:ext cx="12215589" cy="19206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4605332" y="2730713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Content</a:t>
            </a: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4B34BAD8-2500-4932-BB13-BC623B7F7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32857"/>
              </p:ext>
            </p:extLst>
          </p:nvPr>
        </p:nvGraphicFramePr>
        <p:xfrm>
          <a:off x="4099397" y="1936419"/>
          <a:ext cx="409688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TWO – THREE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SHAME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0FCC9C68-781F-41BD-9840-452382D05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14180"/>
              </p:ext>
            </p:extLst>
          </p:nvPr>
        </p:nvGraphicFramePr>
        <p:xfrm>
          <a:off x="4099397" y="2623359"/>
          <a:ext cx="409688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DECCCAF2-23E7-47D5-821B-E7AE9FCAF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91309"/>
              </p:ext>
            </p:extLst>
          </p:nvPr>
        </p:nvGraphicFramePr>
        <p:xfrm>
          <a:off x="4099397" y="3347619"/>
          <a:ext cx="4096886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The Fear of  PUNISHMENT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E6FE985E-CF0F-4F7F-B2B6-0BAE8EAA8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48951"/>
              </p:ext>
            </p:extLst>
          </p:nvPr>
        </p:nvGraphicFramePr>
        <p:xfrm>
          <a:off x="4099396" y="4079139"/>
          <a:ext cx="409688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BB0552D1-C5E0-4039-83BB-B2851AADB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14523"/>
              </p:ext>
            </p:extLst>
          </p:nvPr>
        </p:nvGraphicFramePr>
        <p:xfrm>
          <a:off x="8113733" y="3339648"/>
          <a:ext cx="407191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191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Summary  /  Love Languages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35" t="29583" r="24444" b="46301"/>
          <a:stretch/>
        </p:blipFill>
        <p:spPr>
          <a:xfrm rot="10800000">
            <a:off x="-8418" y="4821076"/>
            <a:ext cx="12162317" cy="202422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63A4DD2-F939-43B0-A1D6-A911E1858A21}"/>
              </a:ext>
            </a:extLst>
          </p:cNvPr>
          <p:cNvSpPr txBox="1"/>
          <p:nvPr/>
        </p:nvSpPr>
        <p:spPr>
          <a:xfrm>
            <a:off x="4525113" y="658470"/>
            <a:ext cx="384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TERM TOPICS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ABD77D0-23B1-4508-8E38-11409948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21" y="5694366"/>
            <a:ext cx="556631" cy="8706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6F4AC6-86B6-42D6-BEC2-E7C50D41A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971" y="5694366"/>
            <a:ext cx="475262" cy="8706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7A8DD0-A2FE-4A6B-824F-8506864C9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84" y="5694366"/>
            <a:ext cx="1428848" cy="870657"/>
          </a:xfrm>
          <a:prstGeom prst="rect">
            <a:avLst/>
          </a:prstGeom>
        </p:spPr>
      </p:pic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BE0791DD-649F-4662-982F-D8082DD92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76653"/>
              </p:ext>
            </p:extLst>
          </p:nvPr>
        </p:nvGraphicFramePr>
        <p:xfrm>
          <a:off x="8115668" y="1926990"/>
          <a:ext cx="405441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441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THREE  - FOUR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6444CD81-AF32-4ADC-B9E0-B4A8140DF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46097"/>
              </p:ext>
            </p:extLst>
          </p:nvPr>
        </p:nvGraphicFramePr>
        <p:xfrm>
          <a:off x="8113734" y="2611086"/>
          <a:ext cx="405441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441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6D74E5CF-98DA-43FF-8814-4275585C3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34539"/>
              </p:ext>
            </p:extLst>
          </p:nvPr>
        </p:nvGraphicFramePr>
        <p:xfrm>
          <a:off x="8148192" y="4068997"/>
          <a:ext cx="407191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191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8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B365C-5D12-4E12-B91E-3EADDD80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69" y="2358267"/>
            <a:ext cx="870136" cy="1361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C3144-D988-4B20-AB8D-3CB6916D9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390" y="2358267"/>
            <a:ext cx="742939" cy="1361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E65BE-3C4B-4D61-A10F-CE6A422F4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29" y="2358267"/>
            <a:ext cx="2233602" cy="136102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3ABA524-538E-06E4-52CA-EFA36266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99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69783" y="1527021"/>
            <a:ext cx="3959604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KORERO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249873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CONFIDENTIALITY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14CFBF3-69FF-4EEF-9F4D-FF72364B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914002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NOT </a:t>
            </a:r>
            <a:r>
              <a:rPr lang="en-US" sz="2800" b="1" dirty="0">
                <a:solidFill>
                  <a:schemeClr val="accent3"/>
                </a:solidFill>
              </a:rPr>
              <a:t>JUDGEMENTAL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2FCDC51-1899-48AC-BB51-57A331F46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3144" y="3615431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OPEN </a:t>
            </a:r>
            <a:r>
              <a:rPr lang="en-US" sz="2800" b="1" dirty="0">
                <a:solidFill>
                  <a:schemeClr val="accent3"/>
                </a:solidFill>
              </a:rPr>
              <a:t>HONEST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02888" cy="26692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377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2018216" y="2225212"/>
            <a:ext cx="344507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1DBDF-6506-E418-5DC7-EEC2CC6E1379}"/>
              </a:ext>
            </a:extLst>
          </p:cNvPr>
          <p:cNvSpPr txBox="1"/>
          <p:nvPr/>
        </p:nvSpPr>
        <p:spPr>
          <a:xfrm>
            <a:off x="9443912" y="5550979"/>
            <a:ext cx="22438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6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60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02888" cy="26692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377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</a:t>
            </a:r>
            <a:endParaRPr lang="en-NZ" sz="3600" b="1" dirty="0">
              <a:solidFill>
                <a:srgbClr val="FF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2018216" y="2225212"/>
            <a:ext cx="344507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35089-1FE0-AD37-FF7C-70F3537CA901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8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0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-23590" y="1877994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332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1048905" y="617851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GROUND?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665" y="5750777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915" y="5750777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28" y="5750777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022337" y="250427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SOURCED BY 4 VOICES</a:t>
            </a: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1050765" y="306808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OUR OWN VOICE </a:t>
            </a:r>
          </a:p>
        </p:txBody>
      </p:sp>
      <p:sp>
        <p:nvSpPr>
          <p:cNvPr id="16" name="Content Placeholder 38">
            <a:extLst>
              <a:ext uri="{FF2B5EF4-FFF2-40B4-BE49-F238E27FC236}">
                <a16:creationId xmlns:a16="http://schemas.microsoft.com/office/drawing/2014/main" id="{C8CB5330-5813-4490-8E79-2E7E5AE0A6D4}"/>
              </a:ext>
            </a:extLst>
          </p:cNvPr>
          <p:cNvSpPr txBox="1">
            <a:spLocks/>
          </p:cNvSpPr>
          <p:nvPr/>
        </p:nvSpPr>
        <p:spPr>
          <a:xfrm>
            <a:off x="2674823" y="3900319"/>
            <a:ext cx="560871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CAN BE INTENSE IF WE CANT FILTER OUT THE VOICES </a:t>
            </a:r>
          </a:p>
        </p:txBody>
      </p:sp>
      <p:sp>
        <p:nvSpPr>
          <p:cNvPr id="17" name="Content Placeholder 38">
            <a:extLst>
              <a:ext uri="{FF2B5EF4-FFF2-40B4-BE49-F238E27FC236}">
                <a16:creationId xmlns:a16="http://schemas.microsoft.com/office/drawing/2014/main" id="{EA2E9D70-A558-4603-8C97-B5E748905EC9}"/>
              </a:ext>
            </a:extLst>
          </p:cNvPr>
          <p:cNvSpPr txBox="1">
            <a:spLocks/>
          </p:cNvSpPr>
          <p:nvPr/>
        </p:nvSpPr>
        <p:spPr>
          <a:xfrm>
            <a:off x="5030861" y="3068477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OTHER PEOPLES VOICE</a:t>
            </a:r>
          </a:p>
        </p:txBody>
      </p:sp>
      <p:sp>
        <p:nvSpPr>
          <p:cNvPr id="18" name="Content Placeholder 38">
            <a:extLst>
              <a:ext uri="{FF2B5EF4-FFF2-40B4-BE49-F238E27FC236}">
                <a16:creationId xmlns:a16="http://schemas.microsoft.com/office/drawing/2014/main" id="{6EE22125-86EF-4E8C-AA9E-1C93A88D6EE7}"/>
              </a:ext>
            </a:extLst>
          </p:cNvPr>
          <p:cNvSpPr txBox="1">
            <a:spLocks/>
          </p:cNvSpPr>
          <p:nvPr/>
        </p:nvSpPr>
        <p:spPr>
          <a:xfrm>
            <a:off x="2550387" y="3511394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GOOD VOICE </a:t>
            </a:r>
          </a:p>
        </p:txBody>
      </p:sp>
      <p:sp>
        <p:nvSpPr>
          <p:cNvPr id="19" name="Content Placeholder 38">
            <a:extLst>
              <a:ext uri="{FF2B5EF4-FFF2-40B4-BE49-F238E27FC236}">
                <a16:creationId xmlns:a16="http://schemas.microsoft.com/office/drawing/2014/main" id="{8CB4A596-FAF5-4164-8978-0506E6331B3A}"/>
              </a:ext>
            </a:extLst>
          </p:cNvPr>
          <p:cNvSpPr txBox="1">
            <a:spLocks/>
          </p:cNvSpPr>
          <p:nvPr/>
        </p:nvSpPr>
        <p:spPr>
          <a:xfrm>
            <a:off x="5137071" y="3511006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BAD VOICE </a:t>
            </a:r>
          </a:p>
        </p:txBody>
      </p:sp>
      <p:sp>
        <p:nvSpPr>
          <p:cNvPr id="21" name="Content Placeholder 38">
            <a:extLst>
              <a:ext uri="{FF2B5EF4-FFF2-40B4-BE49-F238E27FC236}">
                <a16:creationId xmlns:a16="http://schemas.microsoft.com/office/drawing/2014/main" id="{420AB1E3-DC6C-4855-AD31-96062EA62ADF}"/>
              </a:ext>
            </a:extLst>
          </p:cNvPr>
          <p:cNvSpPr txBox="1">
            <a:spLocks/>
          </p:cNvSpPr>
          <p:nvPr/>
        </p:nvSpPr>
        <p:spPr>
          <a:xfrm>
            <a:off x="3915526" y="2130920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/>
              <a:t>FIELD OF EMOTIONS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BC6B4-1ADD-49B7-9CC8-02CFFF27E866}"/>
              </a:ext>
            </a:extLst>
          </p:cNvPr>
          <p:cNvSpPr txBox="1"/>
          <p:nvPr/>
        </p:nvSpPr>
        <p:spPr>
          <a:xfrm>
            <a:off x="3334987" y="4247052"/>
            <a:ext cx="4502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chemeClr val="accent1"/>
                </a:solidFill>
              </a:rPr>
              <a:t>THE GOOD THING IS WE CAN FILTER IT</a:t>
            </a:r>
            <a:endParaRPr lang="en-NZ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3E877-9951-13F5-5D1E-9383FEE1E6C7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9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7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OF THE MIND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1011314" y="2215914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CDE1C-1072-74EB-F637-A48F80212C5D}"/>
              </a:ext>
            </a:extLst>
          </p:cNvPr>
          <p:cNvSpPr txBox="1"/>
          <p:nvPr/>
        </p:nvSpPr>
        <p:spPr>
          <a:xfrm>
            <a:off x="9443912" y="5550979"/>
            <a:ext cx="22903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10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1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Amaze Theme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56.potx" id="{98B5B306-FFD1-4FBB-801B-9213364F33A8}" vid="{78ABC6E9-7907-4F03-B4EB-AC0B7FBE3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DD1E4E54-D823-4696-BBE2-5A8AE79AD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49C20-468D-43AC-BAA9-5AF10C1B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9E9E9-CE08-455B-9B22-675497F5CD5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Want to amaze your students </Template>
  <TotalTime>7074</TotalTime>
  <Words>1096</Words>
  <Application>Microsoft Office PowerPoint</Application>
  <PresentationFormat>Widescreen</PresentationFormat>
  <Paragraphs>263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</vt:lpstr>
      <vt:lpstr>Segoe UI Black</vt:lpstr>
      <vt:lpstr>Segoe UI Light</vt:lpstr>
      <vt:lpstr>Wingdings</vt:lpstr>
      <vt:lpstr>Amaze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Faleolo</dc:creator>
  <cp:lastModifiedBy>Josias | Love Somebody</cp:lastModifiedBy>
  <cp:revision>210</cp:revision>
  <dcterms:created xsi:type="dcterms:W3CDTF">2021-08-23T01:56:41Z</dcterms:created>
  <dcterms:modified xsi:type="dcterms:W3CDTF">2024-05-07T22:03:10Z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