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sldIdLst>
    <p:sldId id="265" r:id="rId5"/>
    <p:sldId id="461" r:id="rId6"/>
    <p:sldId id="465" r:id="rId7"/>
    <p:sldId id="464" r:id="rId8"/>
    <p:sldId id="466" r:id="rId9"/>
    <p:sldId id="468" r:id="rId10"/>
    <p:sldId id="293" r:id="rId11"/>
    <p:sldId id="296" r:id="rId12"/>
    <p:sldId id="257" r:id="rId13"/>
    <p:sldId id="471" r:id="rId14"/>
    <p:sldId id="4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07" autoAdjust="0"/>
    <p:restoredTop sz="82907" autoAdjust="0"/>
  </p:normalViewPr>
  <p:slideViewPr>
    <p:cSldViewPr snapToGrid="0">
      <p:cViewPr varScale="1">
        <p:scale>
          <a:sx n="88" d="100"/>
          <a:sy n="88" d="100"/>
        </p:scale>
        <p:origin x="173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5FCF6-45E4-4BA1-B9EA-159E3CD98B95}" type="datetimeFigureOut">
              <a:rPr lang="en-NZ" smtClean="0"/>
              <a:t>14/03/24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7D4C93-222B-46CC-ACCF-6EA8C55AA1D2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603109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lnSpc>
                <a:spcPct val="107000"/>
              </a:lnSpc>
              <a:buFont typeface="+mj-lt"/>
              <a:buNone/>
            </a:pPr>
            <a:r>
              <a:rPr lang="en-N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Josias: ICE BREAKER</a:t>
            </a:r>
          </a:p>
          <a:p>
            <a:pPr marL="0" lvl="0" indent="0">
              <a:lnSpc>
                <a:spcPct val="107000"/>
              </a:lnSpc>
              <a:buFont typeface="+mj-lt"/>
              <a:buNone/>
            </a:pPr>
            <a:r>
              <a:rPr lang="en-NZ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Bingo Name game -.</a:t>
            </a:r>
            <a:endParaRPr lang="en-NZ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NZ" dirty="0"/>
              <a:t>Prep up by ensuring you have the A5 Bingo Cards &amp; Pens.</a:t>
            </a:r>
          </a:p>
          <a:p>
            <a:r>
              <a:rPr lang="en-NZ" dirty="0"/>
              <a:t>Students are asked ask other students whether a box relates to them, and the write their name in the box - to walk around and find The 1 Student to tick all the boxes wins.</a:t>
            </a:r>
          </a:p>
          <a:p>
            <a:r>
              <a:rPr lang="en-NZ" dirty="0"/>
              <a:t>Winner gets prize.</a:t>
            </a:r>
            <a:br>
              <a:rPr lang="en-NZ" dirty="0"/>
            </a:br>
            <a:br>
              <a:rPr lang="en-NZ" dirty="0"/>
            </a:br>
            <a:r>
              <a:rPr lang="en-NZ" dirty="0"/>
              <a:t>Josias might change boxes.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435962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Wes:</a:t>
            </a:r>
            <a:br>
              <a:rPr lang="en-NZ" dirty="0"/>
            </a:br>
            <a:r>
              <a:rPr lang="en-NZ" dirty="0"/>
              <a:t>OUR NEXT SESSION TWO WILL IDENTIFY WHATS IN THE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2BBAE6-937E-4F9B-A853-D18F2CB603A7}" type="slidenum">
              <a:rPr lang="en-NZ" smtClean="0"/>
              <a:t>10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41547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11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1459519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Wes: </a:t>
            </a:r>
            <a:br>
              <a:rPr lang="en-US" dirty="0"/>
            </a:br>
            <a:r>
              <a:rPr lang="en-US" dirty="0"/>
              <a:t>Like how you go to a gym for physical fitness – you come to FTGF for mental fitness.</a:t>
            </a:r>
          </a:p>
          <a:p>
            <a:endParaRPr lang="en-US" dirty="0"/>
          </a:p>
          <a:p>
            <a:r>
              <a:rPr lang="en-US" dirty="0"/>
              <a:t>Explain advanced vs </a:t>
            </a:r>
            <a:r>
              <a:rPr lang="en-US" dirty="0" err="1"/>
              <a:t>ftgf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45000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Wes:</a:t>
            </a:r>
            <a:br>
              <a:rPr lang="en-US" dirty="0"/>
            </a:br>
            <a:r>
              <a:rPr lang="en-US" dirty="0"/>
              <a:t>Everything is Confidential –(Create a safe place) -  UNLESS its Unsafe, we have a duty of care to refer to professionals if we hear thing that are unsafe for the individual and also others.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152394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 err="1"/>
              <a:t>Khaylitsha</a:t>
            </a:r>
            <a:r>
              <a:rPr lang="en-NZ" dirty="0"/>
              <a:t>:</a:t>
            </a:r>
            <a:br>
              <a:rPr lang="en-NZ" dirty="0"/>
            </a:br>
            <a:r>
              <a:rPr lang="en-NZ" dirty="0"/>
              <a:t>Who remembers this? If no one remembers:</a:t>
            </a:r>
            <a:br>
              <a:rPr lang="en-NZ" dirty="0"/>
            </a:br>
            <a:br>
              <a:rPr lang="en-NZ" dirty="0"/>
            </a:br>
            <a:r>
              <a:rPr lang="en-NZ" dirty="0"/>
              <a:t>You’ve already skipped 3 alarms, it’s raining outside and your mates message on the </a:t>
            </a:r>
            <a:r>
              <a:rPr lang="en-NZ" dirty="0" err="1"/>
              <a:t>gc</a:t>
            </a:r>
            <a:r>
              <a:rPr lang="en-NZ" dirty="0"/>
              <a:t> that they’re not going to school. They’re going to </a:t>
            </a:r>
            <a:r>
              <a:rPr lang="en-NZ" dirty="0" err="1"/>
              <a:t>Polyfest</a:t>
            </a:r>
            <a:r>
              <a:rPr lang="en-NZ" dirty="0"/>
              <a:t> and they want to come, but you know you need to go to school for your assignment otherwise you miss out on 8 credits.</a:t>
            </a:r>
            <a:br>
              <a:rPr lang="en-NZ" dirty="0"/>
            </a:br>
            <a:r>
              <a:rPr lang="en-NZ" dirty="0"/>
              <a:t>THAT’S THE BATTLE!</a:t>
            </a:r>
            <a:br>
              <a:rPr lang="en-NZ" dirty="0"/>
            </a:br>
            <a:br>
              <a:rPr lang="en-NZ" dirty="0"/>
            </a:br>
            <a:r>
              <a:rPr lang="en-NZ" dirty="0"/>
              <a:t>Peer pressure, parent’s expectations, anxiety, etc.</a:t>
            </a:r>
            <a:br>
              <a:rPr lang="en-NZ" dirty="0"/>
            </a:br>
            <a:br>
              <a:rPr lang="en-NZ" dirty="0"/>
            </a:br>
            <a:r>
              <a:rPr lang="en-NZ" dirty="0"/>
              <a:t>What does winning the battle look like to you? Ask about the first scenario what it looks like to win.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95277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Josias:</a:t>
            </a:r>
            <a:br>
              <a:rPr lang="en-N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remembers the 4 voices?</a:t>
            </a:r>
            <a:br>
              <a:rPr lang="en-N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N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Who’s done </a:t>
            </a:r>
            <a:r>
              <a:rPr lang="en-N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ftgf</a:t>
            </a:r>
            <a:r>
              <a:rPr lang="en-N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before? Mix them so that there’s a mix of new and old.</a:t>
            </a:r>
            <a:br>
              <a:rPr lang="en-N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Break into 4 groups and do skits about the 4 voices in the previous slide. We give 4 outcomes but they explain how the voices led to that decision through the skit. </a:t>
            </a:r>
            <a:br>
              <a:rPr lang="en-N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Go to </a:t>
            </a:r>
            <a:r>
              <a:rPr lang="en-NZ" sz="18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Polyfest</a:t>
            </a:r>
            <a:r>
              <a:rPr lang="en-NZ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friends 2. Go to school alone 3. Stay in bed and wag 4. Convince friends to come school</a:t>
            </a:r>
          </a:p>
          <a:p>
            <a:endParaRPr lang="en-NZ" sz="1800" b="1" dirty="0"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NZ" sz="1800" b="1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What are the pro’s and con’s from each voice?</a:t>
            </a:r>
            <a:br>
              <a:rPr lang="en-NZ" sz="1800" b="1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NZ" sz="1800" b="1" dirty="0">
                <a:effectLst/>
                <a:latin typeface="Calibri" panose="020F0502020204030204" pitchFamily="34" charset="0"/>
                <a:cs typeface="Times New Roman" panose="02020603050405020304" pitchFamily="18" charset="0"/>
              </a:rPr>
              <a:t>”The examples of pro’s in the bad voice and con’s in the good voice, this shows us when good looks bad and bad looks good.”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5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55198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Wes:</a:t>
            </a:r>
            <a:br>
              <a:rPr lang="en-NZ" dirty="0"/>
            </a:br>
            <a:r>
              <a:rPr lang="en-NZ" dirty="0"/>
              <a:t>Ask Students WHO will Win the Fight:</a:t>
            </a:r>
          </a:p>
          <a:p>
            <a:endParaRPr lang="en-NZ" dirty="0"/>
          </a:p>
          <a:p>
            <a:r>
              <a:rPr lang="en-NZ" dirty="0"/>
              <a:t>Everyone has a Good wolf and a Bad Wolf</a:t>
            </a:r>
            <a:br>
              <a:rPr lang="en-NZ" dirty="0"/>
            </a:br>
            <a:br>
              <a:rPr lang="en-NZ" dirty="0"/>
            </a:br>
            <a:r>
              <a:rPr lang="en-NZ" dirty="0"/>
              <a:t>If we have time, can split back into groups and do skit personal experience explaining Good/Bad Wolf.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03748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Wes:</a:t>
            </a:r>
            <a:br>
              <a:rPr lang="en-NZ" dirty="0"/>
            </a:br>
            <a:r>
              <a:rPr lang="en-NZ" dirty="0"/>
              <a:t>Reminder. Who has their one already? Think about it for next time.</a:t>
            </a:r>
          </a:p>
          <a:p>
            <a:br>
              <a:rPr lang="en-NZ" dirty="0"/>
            </a:br>
            <a:r>
              <a:rPr lang="en-NZ" dirty="0"/>
              <a:t>Who remembers E + R = O?</a:t>
            </a:r>
            <a:br>
              <a:rPr lang="en-NZ" dirty="0"/>
            </a:br>
            <a:r>
              <a:rPr lang="en-NZ" dirty="0"/>
              <a:t>Never lose. Only win or learn.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7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69691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dirty="0"/>
              <a:t>Wes:</a:t>
            </a:r>
            <a:br>
              <a:rPr lang="en-NZ" dirty="0"/>
            </a:br>
            <a:r>
              <a:rPr lang="en-NZ" dirty="0"/>
              <a:t>Reminder to prep up for SOH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832723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Wes:</a:t>
            </a:r>
            <a:br>
              <a:rPr lang="en-US" dirty="0"/>
            </a:br>
            <a:r>
              <a:rPr lang="en-US" dirty="0"/>
              <a:t>Who remembers the 9 character traits and counter traits?</a:t>
            </a:r>
            <a:br>
              <a:rPr lang="en-US" dirty="0"/>
            </a:br>
            <a:r>
              <a:rPr lang="en-US" dirty="0"/>
              <a:t>We write them up as they call them out.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Reminder.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7D4C93-222B-46CC-ACCF-6EA8C55AA1D2}" type="slidenum">
              <a:rPr lang="en-NZ" smtClean="0"/>
              <a:t>9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283855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E8CAB37-1E88-4708-A532-D75EB2177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PowerPoint logo">
            <a:extLst>
              <a:ext uri="{FF2B5EF4-FFF2-40B4-BE49-F238E27FC236}">
                <a16:creationId xmlns:a16="http://schemas.microsoft.com/office/drawing/2014/main" id="{A11B18B3-9881-4CAC-89A9-F3B8175309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invGray">
          <a:xfrm>
            <a:off x="9487709" y="5573935"/>
            <a:ext cx="2043316" cy="67964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6961839-10F7-4B26-97D8-3B09045F4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56427" y="4486359"/>
            <a:ext cx="830317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12897E7F-9714-44E5-993E-DBF4230C69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124" y="3083859"/>
            <a:ext cx="10974598" cy="1513164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sz="4400" b="0"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marL="0" lvl="0"/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7F7019-E7BE-4EF2-AE25-147C9EB6E3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6427" y="4746054"/>
            <a:ext cx="6579479" cy="1253469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200" b="1">
                <a:solidFill>
                  <a:schemeClr val="bg1"/>
                </a:solidFill>
              </a:defRPr>
            </a:lvl1pPr>
          </a:lstStyle>
          <a:p>
            <a:pPr marL="228600" lvl="0" indent="-228600">
              <a:lnSpc>
                <a:spcPct val="100000"/>
              </a:lnSpc>
              <a:spcAft>
                <a:spcPts val="1200"/>
              </a:spcAft>
            </a:pPr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39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CC314C-387C-4945-A19D-3B87791BA2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C3BE1D-B9D6-4253-B297-6E1D1831D3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456AE-EFB4-48B9-B590-443B6AC14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094-828F-4507-8763-329969F4092C}" type="datetimeFigureOut">
              <a:rPr lang="en-US" smtClean="0"/>
              <a:t>3/14/24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27FEF9-F08B-4826-9DD0-63FA658A7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960E9F-2C2A-48BA-B6BF-563F870F4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767F-C36F-43F3-A3EC-D3C6B44B9C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75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8AEA5-CF5B-46EC-AFCD-A1666F7A5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9433B-22CF-4853-8DBF-691E749AB2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E0E8C-901D-425E-8AA7-D1BD6A0A0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094-828F-4507-8763-329969F4092C}" type="datetimeFigureOut">
              <a:rPr lang="en-US" smtClean="0"/>
              <a:t>3/14/24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3AFA12-E129-4E79-BFA1-62D435AD3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FACBF-8BF8-4D7A-9998-28CF5ED5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767F-C36F-43F3-A3EC-D3C6B44B9C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262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30F17FC-DE49-4934-B430-4C9047461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6A32B5B-6A1B-4AEE-BE18-97E2FB027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008" y="528137"/>
            <a:ext cx="9274676" cy="1172326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>
              <a:defRPr lang="en-US" sz="440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2F367-9A62-40CE-A7F4-639F03D2E1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1008" y="1717926"/>
            <a:ext cx="9274676" cy="510674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3902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CBBF-B898-4624-B87C-C9C27F49D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9F520-0160-42BB-B5EB-28655875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094-828F-4507-8763-329969F4092C}" type="datetimeFigureOut">
              <a:rPr lang="en-US" smtClean="0"/>
              <a:t>3/14/24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A3B6F-84CB-4C28-9DCE-EAEAE4896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62515-3D0D-4553-8E2C-85E88BDCD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767F-C36F-43F3-A3EC-D3C6B44B9C0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1AE5E0F-98A9-4F28-ADEB-A5575BAFF8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122488"/>
            <a:ext cx="5132614" cy="4083050"/>
          </a:xfrm>
        </p:spPr>
        <p:txBody>
          <a:bodyPr>
            <a:noAutofit/>
          </a:bodyPr>
          <a:lstStyle>
            <a:lvl1pPr marL="0" indent="0">
              <a:buFont typeface="Segoe UI" panose="020B0502040204020203" pitchFamily="34" charset="0"/>
              <a:buChar char=" "/>
              <a:defRPr sz="1800" b="1">
                <a:solidFill>
                  <a:schemeClr val="accent1"/>
                </a:solidFill>
              </a:defRPr>
            </a:lvl1pPr>
            <a:lvl2pPr marL="65088" indent="-65088"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/>
            </a:lvl2pPr>
            <a:lvl3pPr marL="5715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1093788" indent="-228600">
              <a:defRPr sz="1200"/>
            </a:lvl4pPr>
            <a:lvl5pPr marL="1093788"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F9A8B0E0-E07A-49F7-B25F-4B478FADB3A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21186" y="2122488"/>
            <a:ext cx="5132614" cy="4083050"/>
          </a:xfrm>
        </p:spPr>
        <p:txBody>
          <a:bodyPr>
            <a:noAutofit/>
          </a:bodyPr>
          <a:lstStyle>
            <a:lvl1pPr marL="0" indent="0">
              <a:buFont typeface="Segoe UI" panose="020B0502040204020203" pitchFamily="34" charset="0"/>
              <a:buChar char=" "/>
              <a:defRPr sz="1800" b="1">
                <a:solidFill>
                  <a:schemeClr val="accent1"/>
                </a:solidFill>
              </a:defRPr>
            </a:lvl1pPr>
            <a:lvl2pPr marL="65088" indent="-65088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/>
            </a:lvl2pPr>
            <a:lvl3pPr marL="5715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1093788" indent="-228600">
              <a:defRPr sz="1200"/>
            </a:lvl4pPr>
            <a:lvl5pPr marL="1093788"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920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6CBBF-B898-4624-B87C-C9C27F49D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9F520-0160-42BB-B5EB-2865587545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094-828F-4507-8763-329969F4092C}" type="datetimeFigureOut">
              <a:rPr lang="en-US" smtClean="0"/>
              <a:t>3/14/24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1A3B6F-84CB-4C28-9DCE-EAEAE4896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C62515-3D0D-4553-8E2C-85E88BDCD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767F-C36F-43F3-A3EC-D3C6B44B9C0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1AE5E0F-98A9-4F28-ADEB-A5575BAFF8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2122488"/>
            <a:ext cx="3450661" cy="4083050"/>
          </a:xfrm>
        </p:spPr>
        <p:txBody>
          <a:bodyPr anchor="ctr">
            <a:noAutofit/>
          </a:bodyPr>
          <a:lstStyle>
            <a:lvl1pPr marL="0" indent="0" algn="ctr">
              <a:buFont typeface="Segoe UI" panose="020B0502040204020203" pitchFamily="34" charset="0"/>
              <a:buChar char=" "/>
              <a:defRPr sz="1800" b="1">
                <a:solidFill>
                  <a:schemeClr val="accent1"/>
                </a:solidFill>
              </a:defRPr>
            </a:lvl1pPr>
            <a:lvl2pPr marL="65088" indent="-65088"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/>
            </a:lvl2pPr>
            <a:lvl3pPr marL="5715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1093788" indent="-228600">
              <a:defRPr sz="1200"/>
            </a:lvl4pPr>
            <a:lvl5pPr marL="1093788"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8C66BE67-91A6-49CD-A166-4EFD27D36C0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70669" y="2122488"/>
            <a:ext cx="3450661" cy="4083050"/>
          </a:xfrm>
        </p:spPr>
        <p:txBody>
          <a:bodyPr anchor="ctr">
            <a:noAutofit/>
          </a:bodyPr>
          <a:lstStyle>
            <a:lvl1pPr marL="0" indent="0" algn="ctr">
              <a:buFont typeface="Segoe UI" panose="020B0502040204020203" pitchFamily="34" charset="0"/>
              <a:buChar char=" "/>
              <a:defRPr sz="1800" b="1">
                <a:solidFill>
                  <a:schemeClr val="accent1"/>
                </a:solidFill>
              </a:defRPr>
            </a:lvl1pPr>
            <a:lvl2pPr marL="65088" indent="-65088"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/>
            </a:lvl2pPr>
            <a:lvl3pPr marL="5715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1093788" indent="-228600">
              <a:defRPr sz="1200"/>
            </a:lvl4pPr>
            <a:lvl5pPr marL="1093788"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9A73E789-A47B-493F-BD60-32422000C6B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903139" y="2122488"/>
            <a:ext cx="3450661" cy="4083050"/>
          </a:xfrm>
        </p:spPr>
        <p:txBody>
          <a:bodyPr anchor="ctr">
            <a:noAutofit/>
          </a:bodyPr>
          <a:lstStyle>
            <a:lvl1pPr marL="0" indent="0" algn="ctr">
              <a:buFont typeface="Segoe UI" panose="020B0502040204020203" pitchFamily="34" charset="0"/>
              <a:buChar char=" "/>
              <a:defRPr sz="1800" b="1">
                <a:solidFill>
                  <a:schemeClr val="accent1"/>
                </a:solidFill>
              </a:defRPr>
            </a:lvl1pPr>
            <a:lvl2pPr marL="65088" indent="-65088"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/>
            </a:lvl2pPr>
            <a:lvl3pPr marL="5715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400"/>
            </a:lvl3pPr>
            <a:lvl4pPr marL="1093788" indent="-228600">
              <a:defRPr sz="1200"/>
            </a:lvl4pPr>
            <a:lvl5pPr marL="1093788" indent="-228600"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FC78D6D-D6FA-4ABF-8565-3BFF1B362A45}"/>
              </a:ext>
            </a:extLst>
          </p:cNvPr>
          <p:cNvCxnSpPr/>
          <p:nvPr userDrawn="1"/>
        </p:nvCxnSpPr>
        <p:spPr>
          <a:xfrm>
            <a:off x="4335277" y="2122488"/>
            <a:ext cx="0" cy="40830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CB95B52-D4CC-44EE-9F94-F106A8238740}"/>
              </a:ext>
            </a:extLst>
          </p:cNvPr>
          <p:cNvCxnSpPr/>
          <p:nvPr userDrawn="1"/>
        </p:nvCxnSpPr>
        <p:spPr>
          <a:xfrm>
            <a:off x="7866780" y="2122488"/>
            <a:ext cx="0" cy="408305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885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6D1ED74-0D66-49A5-B190-A7DE0E67A6C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7"/>
            <a:ext cx="12192000" cy="3167063"/>
          </a:xfrm>
          <a:prstGeom prst="rect">
            <a:avLst/>
          </a:prstGeom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0B519A99-FF44-472F-B22E-5F86CEAB9C59}"/>
              </a:ext>
            </a:extLst>
          </p:cNvPr>
          <p:cNvSpPr/>
          <p:nvPr userDrawn="1"/>
        </p:nvSpPr>
        <p:spPr>
          <a:xfrm>
            <a:off x="4693237" y="1847294"/>
            <a:ext cx="2670292" cy="26702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9EC5AF5-F2E8-491C-BA10-ABF9E30E73D8}"/>
              </a:ext>
            </a:extLst>
          </p:cNvPr>
          <p:cNvSpPr/>
          <p:nvPr userDrawn="1"/>
        </p:nvSpPr>
        <p:spPr>
          <a:xfrm>
            <a:off x="8513368" y="1847294"/>
            <a:ext cx="2670292" cy="26702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1915790-803C-4DD9-87FC-7880EE0EAC52}"/>
              </a:ext>
            </a:extLst>
          </p:cNvPr>
          <p:cNvSpPr/>
          <p:nvPr userDrawn="1"/>
        </p:nvSpPr>
        <p:spPr>
          <a:xfrm>
            <a:off x="910053" y="1892626"/>
            <a:ext cx="2670292" cy="267029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E42C05-3195-4529-840F-8A6EADA6A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2129" y="4764856"/>
            <a:ext cx="3037114" cy="1907586"/>
          </a:xfrm>
        </p:spPr>
        <p:txBody>
          <a:bodyPr>
            <a:normAutofit/>
          </a:bodyPr>
          <a:lstStyle>
            <a:lvl1pPr marL="65088" indent="-65088">
              <a:lnSpc>
                <a:spcPct val="100000"/>
              </a:lnSpc>
              <a:spcBef>
                <a:spcPts val="0"/>
              </a:spcBef>
              <a:buSzPct val="75000"/>
              <a:buFont typeface="Segoe UI" panose="020B0502040204020203" pitchFamily="34" charset="0"/>
              <a:buChar char=" "/>
              <a:defRPr sz="1800"/>
            </a:lvl1pPr>
            <a:lvl2pPr marL="519113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831B9BD-554C-40FA-8C90-F818F61C4557}"/>
              </a:ext>
            </a:extLst>
          </p:cNvPr>
          <p:cNvSpPr/>
          <p:nvPr userDrawn="1"/>
        </p:nvSpPr>
        <p:spPr>
          <a:xfrm>
            <a:off x="8892073" y="4282411"/>
            <a:ext cx="1912883" cy="409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D3FE72-F542-4BD9-81A4-FB9FDE700A2A}"/>
              </a:ext>
            </a:extLst>
          </p:cNvPr>
          <p:cNvSpPr/>
          <p:nvPr userDrawn="1"/>
        </p:nvSpPr>
        <p:spPr>
          <a:xfrm>
            <a:off x="5071942" y="4282411"/>
            <a:ext cx="1912883" cy="409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F9C24C6-88D8-4D3F-AFDC-A6C9E2922736}"/>
              </a:ext>
            </a:extLst>
          </p:cNvPr>
          <p:cNvSpPr/>
          <p:nvPr userDrawn="1"/>
        </p:nvSpPr>
        <p:spPr>
          <a:xfrm>
            <a:off x="1288758" y="4282411"/>
            <a:ext cx="1912883" cy="4099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99F6D5-2ED8-4FD9-B5B2-9093B4C10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87386" y="4298200"/>
            <a:ext cx="1877308" cy="358025"/>
          </a:xfrm>
          <a:grp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en-US" sz="1800" b="1" cap="none" spc="0" smtClean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120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BA39E9-D45A-443C-A58B-17D0B5D5CF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71942" y="4298200"/>
            <a:ext cx="1912883" cy="358025"/>
          </a:xfrm>
          <a:grp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en-US" sz="1800" b="1" cap="none" spc="0" smtClean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120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D42B0D44-387D-4C24-B5F0-F47FD12154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892073" y="4264288"/>
            <a:ext cx="1912883" cy="422012"/>
          </a:xfrm>
          <a:grpFill/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lang="en-US" sz="1800" b="1" cap="none" spc="0" smtClean="0">
                <a:ln>
                  <a:noFill/>
                </a:ln>
                <a:solidFill>
                  <a:schemeClr val="bg1"/>
                </a:solidFill>
                <a:effectLst/>
              </a:defRPr>
            </a:lvl1pPr>
          </a:lstStyle>
          <a:p>
            <a:pPr marL="228600" lvl="0" indent="-228600" algn="ctr">
              <a:lnSpc>
                <a:spcPct val="100000"/>
              </a:lnSpc>
              <a:spcAft>
                <a:spcPts val="1200"/>
              </a:spcAft>
            </a:pPr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9F3ACD07-A1A8-4C77-9A5E-A152399BF1AC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4509826" y="4764856"/>
            <a:ext cx="3037114" cy="1907586"/>
          </a:xfrm>
        </p:spPr>
        <p:txBody>
          <a:bodyPr>
            <a:normAutofit/>
          </a:bodyPr>
          <a:lstStyle>
            <a:lvl1pPr marL="65088" indent="-65088">
              <a:lnSpc>
                <a:spcPct val="100000"/>
              </a:lnSpc>
              <a:spcBef>
                <a:spcPts val="0"/>
              </a:spcBef>
              <a:buSzPct val="75000"/>
              <a:buFont typeface="Segoe UI" panose="020B0502040204020203" pitchFamily="34" charset="0"/>
              <a:buChar char=" "/>
              <a:defRPr sz="1800"/>
            </a:lvl1pPr>
            <a:lvl2pPr marL="519113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35A00728-0390-449B-A9C3-B2E70E7B87F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29957" y="4764856"/>
            <a:ext cx="3037114" cy="1907586"/>
          </a:xfrm>
        </p:spPr>
        <p:txBody>
          <a:bodyPr>
            <a:normAutofit/>
          </a:bodyPr>
          <a:lstStyle>
            <a:lvl1pPr marL="65088" indent="-65088">
              <a:lnSpc>
                <a:spcPct val="100000"/>
              </a:lnSpc>
              <a:spcBef>
                <a:spcPts val="0"/>
              </a:spcBef>
              <a:buSzPct val="75000"/>
              <a:buFont typeface="Segoe UI" panose="020B0502040204020203" pitchFamily="34" charset="0"/>
              <a:buChar char=" "/>
              <a:defRPr sz="1800"/>
            </a:lvl1pPr>
            <a:lvl2pPr marL="519113" indent="-228600">
              <a:buClr>
                <a:schemeClr val="accent1"/>
              </a:buClr>
              <a:buFont typeface="Wingdings" panose="05000000000000000000" pitchFamily="2" charset="2"/>
              <a:buChar char="§"/>
              <a:defRPr sz="16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7" name="Title 26">
            <a:extLst>
              <a:ext uri="{FF2B5EF4-FFF2-40B4-BE49-F238E27FC236}">
                <a16:creationId xmlns:a16="http://schemas.microsoft.com/office/drawing/2014/main" id="{68A52873-F950-4E21-95F3-B294D0B910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19C60224-04AE-4754-B02D-77F7807365B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287518" y="2106669"/>
            <a:ext cx="1912828" cy="191282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30">
            <a:extLst>
              <a:ext uri="{FF2B5EF4-FFF2-40B4-BE49-F238E27FC236}">
                <a16:creationId xmlns:a16="http://schemas.microsoft.com/office/drawing/2014/main" id="{0DB3A35F-50DF-4731-9C74-A6E9A24FBFB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071997" y="2106669"/>
            <a:ext cx="1912828" cy="191282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30">
            <a:extLst>
              <a:ext uri="{FF2B5EF4-FFF2-40B4-BE49-F238E27FC236}">
                <a16:creationId xmlns:a16="http://schemas.microsoft.com/office/drawing/2014/main" id="{90215D81-6F8E-4563-B187-421039C2AC2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92128" y="2106669"/>
            <a:ext cx="1912828" cy="191282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60F1F5E-0F8E-4292-A2C4-57224605234E}"/>
              </a:ext>
            </a:extLst>
          </p:cNvPr>
          <p:cNvSpPr/>
          <p:nvPr userDrawn="1"/>
        </p:nvSpPr>
        <p:spPr>
          <a:xfrm>
            <a:off x="571460" y="1052623"/>
            <a:ext cx="563526" cy="61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764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45456-20FC-48A7-BE67-71488B45A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DB51B5-1DF3-41CD-A957-E9A05361A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094-828F-4507-8763-329969F4092C}" type="datetimeFigureOut">
              <a:rPr lang="en-US" smtClean="0"/>
              <a:t>3/14/24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00CD5D-2F5B-4547-8B71-EF4448AB4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621205-E349-470A-A959-45D60D201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767F-C36F-43F3-A3EC-D3C6B44B9C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97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B6D9F9-5A76-47FC-B76A-79DF99E98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094-828F-4507-8763-329969F4092C}" type="datetimeFigureOut">
              <a:rPr lang="en-US" smtClean="0"/>
              <a:t>3/14/24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946DF5-B260-48EA-A562-51A920C2B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132BD4-E04A-4497-8494-72AA7909C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767F-C36F-43F3-A3EC-D3C6B44B9C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409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A47EEF-0759-477E-AA5C-EB9060CEB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3F86D4-5180-4D02-9937-52B7F61EF4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B84DC1-0189-44BD-9FB8-DF70AE924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37094-828F-4507-8763-329969F4092C}" type="datetimeFigureOut">
              <a:rPr lang="en-US" smtClean="0"/>
              <a:t>3/14/24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4F59F-8F03-4A4D-8859-9298A260C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CA1F9-A38C-468E-ACB7-25764D97F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2767F-C36F-43F3-A3EC-D3C6B44B9C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138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F4D1852-0B32-43A2-AF32-062E9EC37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547"/>
            <a:ext cx="12192000" cy="3316716"/>
            <a:chOff x="0" y="4547"/>
            <a:chExt cx="12192000" cy="331671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287464D-F58B-492E-A7E1-17EC8F310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47"/>
              <a:ext cx="12192000" cy="3167063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D0FA97E-93E9-45A9-967A-DD905690C756}"/>
                </a:ext>
              </a:extLst>
            </p:cNvPr>
            <p:cNvSpPr/>
            <p:nvPr/>
          </p:nvSpPr>
          <p:spPr>
            <a:xfrm>
              <a:off x="0" y="1892300"/>
              <a:ext cx="12192000" cy="14289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1C049FA-04F3-4E83-A400-653730E5E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200" y="1"/>
            <a:ext cx="3225800" cy="279904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65AE06-C1A4-479D-961E-89F2BE937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872" y="365125"/>
            <a:ext cx="10750550" cy="7778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1D420E-5AA3-46FF-924E-C64826528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51265"/>
            <a:ext cx="10515600" cy="41256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EAE446-2533-44B0-A61C-6E26403478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237094-828F-4507-8763-329969F4092C}" type="datetimeFigureOut">
              <a:rPr lang="en-US" smtClean="0"/>
              <a:t>3/14/24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5CCA6-6249-4EEF-8EB6-5880D7FD2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94EE8A-DDD1-41D0-8553-81C0B037F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2767F-C36F-43F3-A3EC-D3C6B44B9C0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81BBC1-20E7-4568-BB16-09A7F298515E}"/>
              </a:ext>
            </a:extLst>
          </p:cNvPr>
          <p:cNvSpPr/>
          <p:nvPr userDrawn="1"/>
        </p:nvSpPr>
        <p:spPr>
          <a:xfrm>
            <a:off x="571460" y="1052623"/>
            <a:ext cx="563526" cy="61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054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60" r:id="rId5"/>
    <p:sldLayoutId id="2147483653" r:id="rId6"/>
    <p:sldLayoutId id="2147483654" r:id="rId7"/>
    <p:sldLayoutId id="2147483655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000" b="1" kern="1200" dirty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05351FBF-AC57-407C-ADE2-0D04C1EDB8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086534" y="4956720"/>
            <a:ext cx="5063819" cy="5075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ADVANCED</a:t>
            </a:r>
          </a:p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chemeClr val="accent3"/>
                </a:solidFill>
              </a:rPr>
              <a:t>Building Resilience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accent3"/>
                </a:solidFill>
              </a:rPr>
              <a:t> 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D828E51-C4CC-46AB-A41F-0D6E75F19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98" y="6030563"/>
            <a:ext cx="1013749" cy="6926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E91BF9-012B-4917-B520-1F447BE0A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5979" y="3188776"/>
            <a:ext cx="870136" cy="13610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A6DC7D-0911-45FD-93A0-D0F4CB084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0664" y="3188776"/>
            <a:ext cx="742939" cy="13610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89E2F46-72B8-4397-B0FF-55CA04CB14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3603" y="3188776"/>
            <a:ext cx="2233602" cy="13610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083028-5D4E-F95D-8A5B-D8AF7A02C5DA}"/>
              </a:ext>
            </a:extLst>
          </p:cNvPr>
          <p:cNvSpPr txBox="1"/>
          <p:nvPr/>
        </p:nvSpPr>
        <p:spPr>
          <a:xfrm>
            <a:off x="8618443" y="6353894"/>
            <a:ext cx="27598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Session One: 1 of 9 slides </a:t>
            </a:r>
          </a:p>
        </p:txBody>
      </p:sp>
    </p:spTree>
    <p:extLst>
      <p:ext uri="{BB962C8B-B14F-4D97-AF65-F5344CB8AC3E}">
        <p14:creationId xmlns:p14="http://schemas.microsoft.com/office/powerpoint/2010/main" val="3528306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54E23637-AF90-4F35-A50C-A077BEA3F158}"/>
              </a:ext>
            </a:extLst>
          </p:cNvPr>
          <p:cNvSpPr txBox="1"/>
          <p:nvPr/>
        </p:nvSpPr>
        <p:spPr>
          <a:xfrm>
            <a:off x="-23590" y="1849050"/>
            <a:ext cx="12215589" cy="83894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14350" indent="-285750" algn="ctr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2" name="Picture 211">
            <a:extLst>
              <a:ext uri="{FF2B5EF4-FFF2-40B4-BE49-F238E27FC236}">
                <a16:creationId xmlns:a16="http://schemas.microsoft.com/office/drawing/2014/main" id="{C126E71F-EA1F-4F87-88E2-0C19F0B05E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5" t="29583" r="24444" b="46301"/>
          <a:stretch/>
        </p:blipFill>
        <p:spPr>
          <a:xfrm>
            <a:off x="-47180" y="20024"/>
            <a:ext cx="12215589" cy="1873533"/>
          </a:xfrm>
          <a:prstGeom prst="rect">
            <a:avLst/>
          </a:prstGeom>
        </p:spPr>
      </p:pic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2E5BB9B-2080-4680-BA94-7A46E888EC88}"/>
              </a:ext>
            </a:extLst>
          </p:cNvPr>
          <p:cNvSpPr txBox="1"/>
          <p:nvPr/>
        </p:nvSpPr>
        <p:spPr>
          <a:xfrm>
            <a:off x="-12192" y="1898193"/>
            <a:ext cx="12215589" cy="43082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ILLUSTRATION on HOW STRONG OUR MIND IS.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Placebo Effect – it’s the research from  giving a mentally challenged patient a sugar pill with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active properties in  the pill that will help him get better. 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patient takes the  pill not knowing it has no effect ,believing 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will heal him.  Their belief in turn, heals them.  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have a </a:t>
            </a:r>
            <a:b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0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POWERFUL MIND.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FOCUSING ON PROTECTING YOUR </a:t>
            </a:r>
            <a:b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200" b="1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SLICE OF HEAVEN</a:t>
            </a:r>
          </a:p>
          <a:p>
            <a:pPr marL="228600"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WAYS TO PROTECT OUR SLICE OF HEAVEN.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C752743-D173-40B6-9AE8-26DC4EF65E3D}"/>
              </a:ext>
            </a:extLst>
          </p:cNvPr>
          <p:cNvSpPr txBox="1"/>
          <p:nvPr/>
        </p:nvSpPr>
        <p:spPr>
          <a:xfrm>
            <a:off x="2903220" y="375968"/>
            <a:ext cx="4606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The BATTLE is REAL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ECCD2F-5EC2-44F0-AA20-0BBB69CC63EE}"/>
              </a:ext>
            </a:extLst>
          </p:cNvPr>
          <p:cNvSpPr txBox="1"/>
          <p:nvPr/>
        </p:nvSpPr>
        <p:spPr>
          <a:xfrm>
            <a:off x="9839976" y="6304598"/>
            <a:ext cx="224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NZ" sz="1200" b="1" dirty="0"/>
              <a:t>Session One: 10 of 11 Slides</a:t>
            </a:r>
            <a:r>
              <a:rPr lang="en-N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31906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215008-8787-507B-E682-CAE28492B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6">
            <a:extLst>
              <a:ext uri="{FF2B5EF4-FFF2-40B4-BE49-F238E27FC236}">
                <a16:creationId xmlns:a16="http://schemas.microsoft.com/office/drawing/2014/main" id="{12F8E450-21C9-AE6F-998E-38B7FB496E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2722548" y="3642048"/>
            <a:ext cx="5063819" cy="5075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END OF SESSION ONE </a:t>
            </a:r>
          </a:p>
          <a:p>
            <a:pPr algn="r">
              <a:lnSpc>
                <a:spcPct val="100000"/>
              </a:lnSpc>
            </a:pPr>
            <a:r>
              <a:rPr lang="en-US" sz="2800" b="1" dirty="0">
                <a:solidFill>
                  <a:schemeClr val="accent3"/>
                </a:solidFill>
              </a:rPr>
              <a:t>Building Resilience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1800" b="1" dirty="0">
                <a:solidFill>
                  <a:schemeClr val="accent3"/>
                </a:solidFill>
              </a:rPr>
              <a:t> </a:t>
            </a:r>
            <a:endParaRPr lang="en-US" sz="1800" b="1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13B3397-5FF0-17F7-52B2-346FED3985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98" y="6030563"/>
            <a:ext cx="1013749" cy="6926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A9C4513-F63C-0EA3-4CFE-7C6FB986F2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5098" y="1661979"/>
            <a:ext cx="870136" cy="13610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8E1599D-74BC-4F3A-7B77-A176FF0C50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9783" y="1661979"/>
            <a:ext cx="742939" cy="13610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75CBFC8-41AF-917A-00CA-6CB2446E2E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82722" y="1661979"/>
            <a:ext cx="2233602" cy="13610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5DF0E3-4966-2B7E-DA6B-AB2739273BEF}"/>
              </a:ext>
            </a:extLst>
          </p:cNvPr>
          <p:cNvSpPr txBox="1"/>
          <p:nvPr/>
        </p:nvSpPr>
        <p:spPr>
          <a:xfrm>
            <a:off x="9443912" y="5550979"/>
            <a:ext cx="229030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r>
              <a:rPr lang="en-NZ" sz="1200" b="1" dirty="0">
                <a:solidFill>
                  <a:schemeClr val="bg1"/>
                </a:solidFill>
              </a:rPr>
              <a:t>Session One:  11 of 11 Slides</a:t>
            </a:r>
            <a:r>
              <a:rPr lang="en-NZ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E578F645-FD59-14C9-CFDA-FA7E52E26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 rot="20759812">
            <a:off x="-656039" y="1098674"/>
            <a:ext cx="5063819" cy="50756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endParaRPr lang="en-US" sz="6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828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828E51-C4CC-46AB-A41F-0D6E75F19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98" y="6030563"/>
            <a:ext cx="1013749" cy="6926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E91BF9-012B-4917-B520-1F447BE0A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3654" y="4779451"/>
            <a:ext cx="870136" cy="13610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A6DC7D-0911-45FD-93A0-D0F4CB084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9565" y="4779451"/>
            <a:ext cx="742939" cy="13610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89E2F46-72B8-4397-B0FF-55CA04CB14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1278" y="4750623"/>
            <a:ext cx="2233602" cy="1361027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4C2456-3D1A-40CD-9DF3-AA58A24CD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-1637323" y="951492"/>
            <a:ext cx="10840368" cy="519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rgbClr val="92D050"/>
                </a:solidFill>
              </a:rPr>
              <a:t>WHY ARE YOU HERE ? </a:t>
            </a:r>
            <a:endParaRPr lang="en-US" sz="1800" b="1" dirty="0">
              <a:solidFill>
                <a:srgbClr val="92D050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13F96CA-0028-4214-9D7E-C967BF95A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381098" y="1792626"/>
            <a:ext cx="8724296" cy="519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Learn to Confront Fears: Rejection, Failure, Punishment, Shame.</a:t>
            </a:r>
          </a:p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Navigate challenges and while protecting your personal well-being and happiness.</a:t>
            </a:r>
          </a:p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Goal: </a:t>
            </a:r>
            <a:r>
              <a:rPr lang="en-US" sz="2800" b="1" dirty="0">
                <a:solidFill>
                  <a:srgbClr val="92D050"/>
                </a:solidFill>
              </a:rPr>
              <a:t>Build Confidence - Emotional Strength to Fight the Good Fight.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88CDE77-7E4E-059A-45EC-D31A1CBFC839}"/>
              </a:ext>
            </a:extLst>
          </p:cNvPr>
          <p:cNvSpPr txBox="1"/>
          <p:nvPr/>
        </p:nvSpPr>
        <p:spPr>
          <a:xfrm>
            <a:off x="8473754" y="6376894"/>
            <a:ext cx="483713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Session One: 2 of 9 slides </a:t>
            </a:r>
          </a:p>
        </p:txBody>
      </p:sp>
    </p:spTree>
    <p:extLst>
      <p:ext uri="{BB962C8B-B14F-4D97-AF65-F5344CB8AC3E}">
        <p14:creationId xmlns:p14="http://schemas.microsoft.com/office/powerpoint/2010/main" val="4238132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BD828E51-C4CC-46AB-A41F-0D6E75F192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98" y="6030563"/>
            <a:ext cx="1013749" cy="6926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DE91BF9-012B-4917-B520-1F447BE0A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5979" y="3188776"/>
            <a:ext cx="870136" cy="136102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CA6DC7D-0911-45FD-93A0-D0F4CB0845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0664" y="3188776"/>
            <a:ext cx="742939" cy="1361027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89E2F46-72B8-4397-B0FF-55CA04CB14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3603" y="3188776"/>
            <a:ext cx="2233602" cy="1361027"/>
          </a:xfrm>
          <a:prstGeom prst="rect">
            <a:avLst/>
          </a:prstGeo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E4C2456-3D1A-40CD-9DF3-AA58A24CD2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469783" y="1527021"/>
            <a:ext cx="3959604" cy="519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RESPECT </a:t>
            </a:r>
            <a:r>
              <a:rPr lang="en-US" sz="2800" b="1" dirty="0">
                <a:solidFill>
                  <a:schemeClr val="accent3"/>
                </a:solidFill>
              </a:rPr>
              <a:t>KORERO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id="{313F96CA-0028-4214-9D7E-C967BF95AC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32768" y="2249873"/>
            <a:ext cx="5174610" cy="519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RESPECT </a:t>
            </a:r>
            <a:r>
              <a:rPr lang="en-US" sz="2800" b="1" dirty="0">
                <a:solidFill>
                  <a:schemeClr val="accent3"/>
                </a:solidFill>
              </a:rPr>
              <a:t>CONFIDENTIALITY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9" name="Text Placeholder 6">
            <a:extLst>
              <a:ext uri="{FF2B5EF4-FFF2-40B4-BE49-F238E27FC236}">
                <a16:creationId xmlns:a16="http://schemas.microsoft.com/office/drawing/2014/main" id="{F14CFBF3-69FF-4EEF-9F4D-FF72364B01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632768" y="2914002"/>
            <a:ext cx="5174610" cy="519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NOT </a:t>
            </a:r>
            <a:r>
              <a:rPr lang="en-US" sz="2800" b="1" dirty="0">
                <a:solidFill>
                  <a:schemeClr val="accent3"/>
                </a:solidFill>
              </a:rPr>
              <a:t>JUDGEMENTAL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22FCDC51-1899-48AC-BB51-57A331F46C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53144" y="3615431"/>
            <a:ext cx="5174610" cy="519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Tx/>
              <a:buNone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8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002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574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46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71800" indent="-228600" algn="l" defTabSz="914400" rtl="0" eaLnBrk="1" latinLnBrk="0" hangingPunct="1">
              <a:lnSpc>
                <a:spcPct val="15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US" sz="2800" b="1" dirty="0">
                <a:solidFill>
                  <a:schemeClr val="bg1"/>
                </a:solidFill>
              </a:rPr>
              <a:t>OPEN </a:t>
            </a:r>
            <a:r>
              <a:rPr lang="en-US" sz="2800" b="1" dirty="0">
                <a:solidFill>
                  <a:schemeClr val="accent3"/>
                </a:solidFill>
              </a:rPr>
              <a:t>HONEST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57D3B01F-D70E-1C69-EBF2-F72E5EEBC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718722">
            <a:off x="5860074" y="1923656"/>
            <a:ext cx="5870977" cy="1172326"/>
          </a:xfrm>
        </p:spPr>
        <p:txBody>
          <a:bodyPr>
            <a:normAutofit/>
          </a:bodyPr>
          <a:lstStyle/>
          <a:p>
            <a:endParaRPr lang="en-NZ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196EE1-9F4A-DB94-B30E-67CAE1C44683}"/>
              </a:ext>
            </a:extLst>
          </p:cNvPr>
          <p:cNvSpPr txBox="1"/>
          <p:nvPr/>
        </p:nvSpPr>
        <p:spPr>
          <a:xfrm>
            <a:off x="9073597" y="6255839"/>
            <a:ext cx="60998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Session One: 3 of 9 slides </a:t>
            </a:r>
          </a:p>
        </p:txBody>
      </p:sp>
    </p:spTree>
    <p:extLst>
      <p:ext uri="{BB962C8B-B14F-4D97-AF65-F5344CB8AC3E}">
        <p14:creationId xmlns:p14="http://schemas.microsoft.com/office/powerpoint/2010/main" val="762570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1970B-5EA3-46BA-93F0-9E8F54735FD6}"/>
              </a:ext>
            </a:extLst>
          </p:cNvPr>
          <p:cNvCxnSpPr>
            <a:cxnSpLocks/>
          </p:cNvCxnSpPr>
          <p:nvPr/>
        </p:nvCxnSpPr>
        <p:spPr>
          <a:xfrm>
            <a:off x="1286359" y="2184705"/>
            <a:ext cx="1379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2DF3BEB-D51D-4B72-A85D-210DE3DBD217}"/>
              </a:ext>
            </a:extLst>
          </p:cNvPr>
          <p:cNvSpPr/>
          <p:nvPr/>
        </p:nvSpPr>
        <p:spPr>
          <a:xfrm>
            <a:off x="0" y="1907117"/>
            <a:ext cx="122155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140AED01-87E0-48D8-A5C7-D015714EF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54" y="2004015"/>
            <a:ext cx="1402888" cy="2669273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EE92C23-F905-4185-B2F0-384B7AD5337F}"/>
              </a:ext>
            </a:extLst>
          </p:cNvPr>
          <p:cNvSpPr txBox="1"/>
          <p:nvPr/>
        </p:nvSpPr>
        <p:spPr>
          <a:xfrm>
            <a:off x="4747346" y="5589244"/>
            <a:ext cx="205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COMPASSION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B113E90-65F9-45A7-A2D5-562D4FA9C0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35" t="29583" r="24444" b="46301"/>
          <a:stretch/>
        </p:blipFill>
        <p:spPr>
          <a:xfrm>
            <a:off x="-23589" y="26517"/>
            <a:ext cx="12215589" cy="192063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387991F-CF67-4B8D-8B38-55EF62AB96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35" t="29583" r="24444" b="46301"/>
          <a:stretch/>
        </p:blipFill>
        <p:spPr>
          <a:xfrm rot="10800000">
            <a:off x="7003" y="4843913"/>
            <a:ext cx="12215756" cy="2033117"/>
          </a:xfrm>
          <a:prstGeom prst="rect">
            <a:avLst/>
          </a:prstGeom>
        </p:spPr>
      </p:pic>
      <p:sp>
        <p:nvSpPr>
          <p:cNvPr id="30" name="Content Placeholder 38">
            <a:extLst>
              <a:ext uri="{FF2B5EF4-FFF2-40B4-BE49-F238E27FC236}">
                <a16:creationId xmlns:a16="http://schemas.microsoft.com/office/drawing/2014/main" id="{30F3943D-65A8-44D1-BA1A-1EF588F599AA}"/>
              </a:ext>
            </a:extLst>
          </p:cNvPr>
          <p:cNvSpPr txBox="1">
            <a:spLocks/>
          </p:cNvSpPr>
          <p:nvPr/>
        </p:nvSpPr>
        <p:spPr>
          <a:xfrm>
            <a:off x="2209106" y="3807223"/>
            <a:ext cx="3264230" cy="324653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NZ" sz="1600" dirty="0">
                <a:solidFill>
                  <a:schemeClr val="tx1"/>
                </a:solidFill>
              </a:rPr>
              <a:t>WHAT HAPPENS IF WE LOSE?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9FD8289-E6CC-4812-B6DB-0A8932C2F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5377" y="2009165"/>
            <a:ext cx="1350180" cy="27490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B323500-AD42-4765-B88A-90FC9FB763E3}"/>
              </a:ext>
            </a:extLst>
          </p:cNvPr>
          <p:cNvSpPr txBox="1"/>
          <p:nvPr/>
        </p:nvSpPr>
        <p:spPr>
          <a:xfrm>
            <a:off x="2033582" y="619398"/>
            <a:ext cx="826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The BATTLE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39D7526-67AE-4DF3-BDEB-1DBE52FAFF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73071" y="5846766"/>
            <a:ext cx="556631" cy="8706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4EBB046-D4E8-4A69-A888-617D14D1FE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6321" y="5846766"/>
            <a:ext cx="475262" cy="8706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302B529-8954-468A-A51B-87E984278F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0234" y="5846766"/>
            <a:ext cx="1428848" cy="87065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A501EE35-0315-4339-80AE-26CCAA08AE0A}"/>
              </a:ext>
            </a:extLst>
          </p:cNvPr>
          <p:cNvSpPr txBox="1"/>
          <p:nvPr/>
        </p:nvSpPr>
        <p:spPr>
          <a:xfrm>
            <a:off x="6577428" y="2896921"/>
            <a:ext cx="248736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NZ" sz="1600" b="1" dirty="0"/>
              <a:t>WHAT  DOES WINNING DO FOR ME?</a:t>
            </a:r>
            <a:endParaRPr lang="en-NZ" sz="1600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FE39494-6A0E-499C-9939-8B95CDC2F61B}"/>
              </a:ext>
            </a:extLst>
          </p:cNvPr>
          <p:cNvSpPr txBox="1"/>
          <p:nvPr/>
        </p:nvSpPr>
        <p:spPr>
          <a:xfrm>
            <a:off x="2078609" y="2912346"/>
            <a:ext cx="293771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600" b="1" dirty="0"/>
              <a:t>WHO DETERMINES THE BATTLE?</a:t>
            </a:r>
            <a:endParaRPr lang="en-NZ" sz="1600" dirty="0"/>
          </a:p>
        </p:txBody>
      </p:sp>
      <p:sp>
        <p:nvSpPr>
          <p:cNvPr id="38" name="Content Placeholder 38">
            <a:extLst>
              <a:ext uri="{FF2B5EF4-FFF2-40B4-BE49-F238E27FC236}">
                <a16:creationId xmlns:a16="http://schemas.microsoft.com/office/drawing/2014/main" id="{7686A00D-510A-4590-8E8B-AE0D5BDF94DE}"/>
              </a:ext>
            </a:extLst>
          </p:cNvPr>
          <p:cNvSpPr txBox="1">
            <a:spLocks/>
          </p:cNvSpPr>
          <p:nvPr/>
        </p:nvSpPr>
        <p:spPr>
          <a:xfrm>
            <a:off x="5279999" y="3786569"/>
            <a:ext cx="4761944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WHO AM I IN THE BATTLE?</a:t>
            </a:r>
          </a:p>
        </p:txBody>
      </p:sp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129DED60-D864-4D42-AAC7-91E4309A66BC}"/>
              </a:ext>
            </a:extLst>
          </p:cNvPr>
          <p:cNvSpPr txBox="1">
            <a:spLocks/>
          </p:cNvSpPr>
          <p:nvPr/>
        </p:nvSpPr>
        <p:spPr>
          <a:xfrm>
            <a:off x="4870414" y="2235738"/>
            <a:ext cx="4761944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WHO AM I FIGHTING?</a:t>
            </a:r>
          </a:p>
        </p:txBody>
      </p:sp>
      <p:sp>
        <p:nvSpPr>
          <p:cNvPr id="40" name="Content Placeholder 38">
            <a:extLst>
              <a:ext uri="{FF2B5EF4-FFF2-40B4-BE49-F238E27FC236}">
                <a16:creationId xmlns:a16="http://schemas.microsoft.com/office/drawing/2014/main" id="{C8B892B5-90D4-4405-A4AA-9EBB331325B2}"/>
              </a:ext>
            </a:extLst>
          </p:cNvPr>
          <p:cNvSpPr txBox="1">
            <a:spLocks/>
          </p:cNvSpPr>
          <p:nvPr/>
        </p:nvSpPr>
        <p:spPr>
          <a:xfrm>
            <a:off x="2018216" y="2225212"/>
            <a:ext cx="3445072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WHY AM I FIGHTING?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B1DBDF-6506-E418-5DC7-EEC2CC6E1379}"/>
              </a:ext>
            </a:extLst>
          </p:cNvPr>
          <p:cNvSpPr txBox="1"/>
          <p:nvPr/>
        </p:nvSpPr>
        <p:spPr>
          <a:xfrm>
            <a:off x="9443912" y="5550979"/>
            <a:ext cx="21364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r>
              <a:rPr lang="en-NZ" sz="1200" b="1" dirty="0">
                <a:solidFill>
                  <a:schemeClr val="bg1"/>
                </a:solidFill>
              </a:rPr>
              <a:t>Session One:  4 of 9 slides </a:t>
            </a:r>
            <a:r>
              <a:rPr lang="en-NZ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92E3D743-18ED-4C5A-E2C9-78E3DE5EA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5014" y="4608798"/>
            <a:ext cx="5870977" cy="1172326"/>
          </a:xfrm>
        </p:spPr>
        <p:txBody>
          <a:bodyPr>
            <a:normAutofit/>
          </a:bodyPr>
          <a:lstStyle/>
          <a:p>
            <a:endParaRPr lang="en-NZ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3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 animBg="1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1970B-5EA3-46BA-93F0-9E8F54735FD6}"/>
              </a:ext>
            </a:extLst>
          </p:cNvPr>
          <p:cNvCxnSpPr>
            <a:cxnSpLocks/>
          </p:cNvCxnSpPr>
          <p:nvPr/>
        </p:nvCxnSpPr>
        <p:spPr>
          <a:xfrm>
            <a:off x="1286359" y="2184705"/>
            <a:ext cx="1379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2DF3BEB-D51D-4B72-A85D-210DE3DBD217}"/>
              </a:ext>
            </a:extLst>
          </p:cNvPr>
          <p:cNvSpPr/>
          <p:nvPr/>
        </p:nvSpPr>
        <p:spPr>
          <a:xfrm>
            <a:off x="-23590" y="1877994"/>
            <a:ext cx="122155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140AED01-87E0-48D8-A5C7-D015714EF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54" y="2004016"/>
            <a:ext cx="1368775" cy="2604366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EE92C23-F905-4185-B2F0-384B7AD5337F}"/>
              </a:ext>
            </a:extLst>
          </p:cNvPr>
          <p:cNvSpPr txBox="1"/>
          <p:nvPr/>
        </p:nvSpPr>
        <p:spPr>
          <a:xfrm>
            <a:off x="4747346" y="5589244"/>
            <a:ext cx="205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COMPASSION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B113E90-65F9-45A7-A2D5-562D4FA9C0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35" t="29583" r="24444" b="46301"/>
          <a:stretch/>
        </p:blipFill>
        <p:spPr>
          <a:xfrm>
            <a:off x="-23589" y="26517"/>
            <a:ext cx="12215589" cy="192063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387991F-CF67-4B8D-8B38-55EF62AB96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35" t="29583" r="24444" b="46301"/>
          <a:stretch/>
        </p:blipFill>
        <p:spPr>
          <a:xfrm rot="10800000">
            <a:off x="23782" y="4843914"/>
            <a:ext cx="12215589" cy="203308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9FD8289-E6CC-4812-B6DB-0A8932C2F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6332" y="2009165"/>
            <a:ext cx="1350180" cy="27490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B323500-AD42-4765-B88A-90FC9FB763E3}"/>
              </a:ext>
            </a:extLst>
          </p:cNvPr>
          <p:cNvSpPr txBox="1"/>
          <p:nvPr/>
        </p:nvSpPr>
        <p:spPr>
          <a:xfrm>
            <a:off x="1048905" y="617851"/>
            <a:ext cx="826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THE BATTLE GROUND?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39D7526-67AE-4DF3-BDEB-1DBE52FAFF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8665" y="5750777"/>
            <a:ext cx="556631" cy="8706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4EBB046-D4E8-4A69-A888-617D14D1FE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1915" y="5750777"/>
            <a:ext cx="475262" cy="8706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302B529-8954-468A-A51B-87E984278F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5828" y="5750777"/>
            <a:ext cx="1428848" cy="870657"/>
          </a:xfrm>
          <a:prstGeom prst="rect">
            <a:avLst/>
          </a:prstGeom>
        </p:spPr>
      </p:pic>
      <p:sp>
        <p:nvSpPr>
          <p:cNvPr id="38" name="Content Placeholder 38">
            <a:extLst>
              <a:ext uri="{FF2B5EF4-FFF2-40B4-BE49-F238E27FC236}">
                <a16:creationId xmlns:a16="http://schemas.microsoft.com/office/drawing/2014/main" id="{7686A00D-510A-4590-8E8B-AE0D5BDF94DE}"/>
              </a:ext>
            </a:extLst>
          </p:cNvPr>
          <p:cNvSpPr txBox="1">
            <a:spLocks/>
          </p:cNvSpPr>
          <p:nvPr/>
        </p:nvSpPr>
        <p:spPr>
          <a:xfrm>
            <a:off x="3022337" y="2504278"/>
            <a:ext cx="4761944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SOURCED BY 4 VOICES</a:t>
            </a:r>
          </a:p>
        </p:txBody>
      </p:sp>
      <p:sp>
        <p:nvSpPr>
          <p:cNvPr id="20" name="Content Placeholder 38">
            <a:extLst>
              <a:ext uri="{FF2B5EF4-FFF2-40B4-BE49-F238E27FC236}">
                <a16:creationId xmlns:a16="http://schemas.microsoft.com/office/drawing/2014/main" id="{2EDA4BCD-A2D1-401B-8E8B-CF9A59715E9D}"/>
              </a:ext>
            </a:extLst>
          </p:cNvPr>
          <p:cNvSpPr txBox="1">
            <a:spLocks/>
          </p:cNvSpPr>
          <p:nvPr/>
        </p:nvSpPr>
        <p:spPr>
          <a:xfrm>
            <a:off x="1050765" y="3068089"/>
            <a:ext cx="4761944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OUR OWN VOICE </a:t>
            </a:r>
          </a:p>
        </p:txBody>
      </p:sp>
      <p:sp>
        <p:nvSpPr>
          <p:cNvPr id="16" name="Content Placeholder 38">
            <a:extLst>
              <a:ext uri="{FF2B5EF4-FFF2-40B4-BE49-F238E27FC236}">
                <a16:creationId xmlns:a16="http://schemas.microsoft.com/office/drawing/2014/main" id="{C8CB5330-5813-4490-8E79-2E7E5AE0A6D4}"/>
              </a:ext>
            </a:extLst>
          </p:cNvPr>
          <p:cNvSpPr txBox="1">
            <a:spLocks/>
          </p:cNvSpPr>
          <p:nvPr/>
        </p:nvSpPr>
        <p:spPr>
          <a:xfrm>
            <a:off x="2674823" y="3900319"/>
            <a:ext cx="5608712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CAN BE INTENSE IF WE CANT FILTER OUT THE VOICES </a:t>
            </a:r>
          </a:p>
        </p:txBody>
      </p:sp>
      <p:sp>
        <p:nvSpPr>
          <p:cNvPr id="17" name="Content Placeholder 38">
            <a:extLst>
              <a:ext uri="{FF2B5EF4-FFF2-40B4-BE49-F238E27FC236}">
                <a16:creationId xmlns:a16="http://schemas.microsoft.com/office/drawing/2014/main" id="{EA2E9D70-A558-4603-8C97-B5E748905EC9}"/>
              </a:ext>
            </a:extLst>
          </p:cNvPr>
          <p:cNvSpPr txBox="1">
            <a:spLocks/>
          </p:cNvSpPr>
          <p:nvPr/>
        </p:nvSpPr>
        <p:spPr>
          <a:xfrm>
            <a:off x="5030861" y="3068477"/>
            <a:ext cx="4761944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OTHER PEOPLES VOICE</a:t>
            </a:r>
          </a:p>
        </p:txBody>
      </p:sp>
      <p:sp>
        <p:nvSpPr>
          <p:cNvPr id="18" name="Content Placeholder 38">
            <a:extLst>
              <a:ext uri="{FF2B5EF4-FFF2-40B4-BE49-F238E27FC236}">
                <a16:creationId xmlns:a16="http://schemas.microsoft.com/office/drawing/2014/main" id="{6EE22125-86EF-4E8C-AA9E-1C93A88D6EE7}"/>
              </a:ext>
            </a:extLst>
          </p:cNvPr>
          <p:cNvSpPr txBox="1">
            <a:spLocks/>
          </p:cNvSpPr>
          <p:nvPr/>
        </p:nvSpPr>
        <p:spPr>
          <a:xfrm>
            <a:off x="2550387" y="3511394"/>
            <a:ext cx="2730278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GOOD VOICE </a:t>
            </a:r>
          </a:p>
        </p:txBody>
      </p:sp>
      <p:sp>
        <p:nvSpPr>
          <p:cNvPr id="19" name="Content Placeholder 38">
            <a:extLst>
              <a:ext uri="{FF2B5EF4-FFF2-40B4-BE49-F238E27FC236}">
                <a16:creationId xmlns:a16="http://schemas.microsoft.com/office/drawing/2014/main" id="{8CB4A596-FAF5-4164-8978-0506E6331B3A}"/>
              </a:ext>
            </a:extLst>
          </p:cNvPr>
          <p:cNvSpPr txBox="1">
            <a:spLocks/>
          </p:cNvSpPr>
          <p:nvPr/>
        </p:nvSpPr>
        <p:spPr>
          <a:xfrm>
            <a:off x="5137071" y="3511006"/>
            <a:ext cx="2730278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>
                <a:solidFill>
                  <a:schemeClr val="tx1"/>
                </a:solidFill>
              </a:rPr>
              <a:t>BAD VOICE </a:t>
            </a:r>
          </a:p>
        </p:txBody>
      </p:sp>
      <p:sp>
        <p:nvSpPr>
          <p:cNvPr id="21" name="Content Placeholder 38">
            <a:extLst>
              <a:ext uri="{FF2B5EF4-FFF2-40B4-BE49-F238E27FC236}">
                <a16:creationId xmlns:a16="http://schemas.microsoft.com/office/drawing/2014/main" id="{420AB1E3-DC6C-4855-AD31-96062EA62ADF}"/>
              </a:ext>
            </a:extLst>
          </p:cNvPr>
          <p:cNvSpPr txBox="1">
            <a:spLocks/>
          </p:cNvSpPr>
          <p:nvPr/>
        </p:nvSpPr>
        <p:spPr>
          <a:xfrm>
            <a:off x="3915526" y="2130920"/>
            <a:ext cx="2730278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NZ" sz="1600" dirty="0"/>
              <a:t>FIELD OF EMOTIONS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F2BC6B4-1ADD-49B7-9CC8-02CFFF27E866}"/>
              </a:ext>
            </a:extLst>
          </p:cNvPr>
          <p:cNvSpPr txBox="1"/>
          <p:nvPr/>
        </p:nvSpPr>
        <p:spPr>
          <a:xfrm>
            <a:off x="3334987" y="4247052"/>
            <a:ext cx="45029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NZ" sz="1800" b="1" dirty="0">
                <a:solidFill>
                  <a:schemeClr val="accent1"/>
                </a:solidFill>
              </a:rPr>
              <a:t>THE GOOD THING IS WE CAN FILTER IT</a:t>
            </a:r>
            <a:endParaRPr lang="en-NZ" b="1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A23E877-9951-13F5-5D1E-9383FEE1E6C7}"/>
              </a:ext>
            </a:extLst>
          </p:cNvPr>
          <p:cNvSpPr txBox="1"/>
          <p:nvPr/>
        </p:nvSpPr>
        <p:spPr>
          <a:xfrm>
            <a:off x="9443912" y="5550979"/>
            <a:ext cx="21973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r>
              <a:rPr lang="en-NZ" sz="1200" b="1" dirty="0">
                <a:solidFill>
                  <a:schemeClr val="bg1"/>
                </a:solidFill>
              </a:rPr>
              <a:t>Session One:  5 of  9  Slides</a:t>
            </a:r>
            <a:r>
              <a:rPr lang="en-NZ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98099F53-10F2-50E6-7115-4BC4DD13B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347" y="4702117"/>
            <a:ext cx="5870977" cy="1172326"/>
          </a:xfrm>
        </p:spPr>
        <p:txBody>
          <a:bodyPr>
            <a:normAutofit/>
          </a:bodyPr>
          <a:lstStyle/>
          <a:p>
            <a:endParaRPr lang="en-NZ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397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0" grpId="0"/>
      <p:bldP spid="16" grpId="0"/>
      <p:bldP spid="17" grpId="0"/>
      <p:bldP spid="18" grpId="0"/>
      <p:bldP spid="19" grpId="0"/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1970B-5EA3-46BA-93F0-9E8F54735FD6}"/>
              </a:ext>
            </a:extLst>
          </p:cNvPr>
          <p:cNvCxnSpPr>
            <a:cxnSpLocks/>
          </p:cNvCxnSpPr>
          <p:nvPr/>
        </p:nvCxnSpPr>
        <p:spPr>
          <a:xfrm>
            <a:off x="1286359" y="2184705"/>
            <a:ext cx="1379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2DF3BEB-D51D-4B72-A85D-210DE3DBD217}"/>
              </a:ext>
            </a:extLst>
          </p:cNvPr>
          <p:cNvSpPr/>
          <p:nvPr/>
        </p:nvSpPr>
        <p:spPr>
          <a:xfrm>
            <a:off x="0" y="1907117"/>
            <a:ext cx="122155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pic>
        <p:nvPicPr>
          <p:cNvPr id="118" name="Picture 117">
            <a:extLst>
              <a:ext uri="{FF2B5EF4-FFF2-40B4-BE49-F238E27FC236}">
                <a16:creationId xmlns:a16="http://schemas.microsoft.com/office/drawing/2014/main" id="{140AED01-87E0-48D8-A5C7-D015714EFA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854" y="2004015"/>
            <a:ext cx="1483728" cy="2823087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8EE92C23-F905-4185-B2F0-384B7AD5337F}"/>
              </a:ext>
            </a:extLst>
          </p:cNvPr>
          <p:cNvSpPr txBox="1"/>
          <p:nvPr/>
        </p:nvSpPr>
        <p:spPr>
          <a:xfrm>
            <a:off x="4747346" y="5589244"/>
            <a:ext cx="205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COMPASSION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B113E90-65F9-45A7-A2D5-562D4FA9C02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35" t="29583" r="24444" b="46301"/>
          <a:stretch/>
        </p:blipFill>
        <p:spPr>
          <a:xfrm>
            <a:off x="-23589" y="26517"/>
            <a:ext cx="12215589" cy="192063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387991F-CF67-4B8D-8B38-55EF62AB96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4435" t="29583" r="24444" b="46301"/>
          <a:stretch/>
        </p:blipFill>
        <p:spPr>
          <a:xfrm rot="10800000">
            <a:off x="0" y="4874485"/>
            <a:ext cx="12215589" cy="203308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9FD8289-E6CC-4812-B6DB-0A8932C2F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25900" y="2009165"/>
            <a:ext cx="1350180" cy="27490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4B323500-AD42-4765-B88A-90FC9FB763E3}"/>
              </a:ext>
            </a:extLst>
          </p:cNvPr>
          <p:cNvSpPr txBox="1"/>
          <p:nvPr/>
        </p:nvSpPr>
        <p:spPr>
          <a:xfrm>
            <a:off x="2033582" y="619398"/>
            <a:ext cx="826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Who is in THE BATTLE? 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39D7526-67AE-4DF3-BDEB-1DBE52FAFF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6105" y="5754623"/>
            <a:ext cx="556631" cy="87065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4EBB046-D4E8-4A69-A888-617D14D1FE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19355" y="5754623"/>
            <a:ext cx="475262" cy="870657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302B529-8954-468A-A51B-87E984278FC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13268" y="5754623"/>
            <a:ext cx="1428848" cy="870657"/>
          </a:xfrm>
          <a:prstGeom prst="rect">
            <a:avLst/>
          </a:prstGeom>
        </p:spPr>
      </p:pic>
      <p:sp>
        <p:nvSpPr>
          <p:cNvPr id="38" name="Content Placeholder 38">
            <a:extLst>
              <a:ext uri="{FF2B5EF4-FFF2-40B4-BE49-F238E27FC236}">
                <a16:creationId xmlns:a16="http://schemas.microsoft.com/office/drawing/2014/main" id="{7686A00D-510A-4590-8E8B-AE0D5BDF94DE}"/>
              </a:ext>
            </a:extLst>
          </p:cNvPr>
          <p:cNvSpPr txBox="1">
            <a:spLocks/>
          </p:cNvSpPr>
          <p:nvPr/>
        </p:nvSpPr>
        <p:spPr>
          <a:xfrm>
            <a:off x="2390862" y="2227195"/>
            <a:ext cx="7487958" cy="123571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dirty="0">
                <a:solidFill>
                  <a:schemeClr val="tx1"/>
                </a:solidFill>
              </a:rPr>
              <a:t>There is an old Native American story about two wolves. 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In this story, a chief is asked,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‘Which of the two wolves would win if they battled each other?</a:t>
            </a:r>
          </a:p>
          <a:p>
            <a:pPr algn="ctr">
              <a:buNone/>
            </a:pPr>
            <a:r>
              <a:rPr lang="en-US" dirty="0">
                <a:solidFill>
                  <a:schemeClr val="tx1"/>
                </a:solidFill>
              </a:rPr>
              <a:t> The good wolf or the bad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wolf?’ </a:t>
            </a:r>
            <a:br>
              <a:rPr lang="en-US" dirty="0">
                <a:solidFill>
                  <a:schemeClr val="tx1"/>
                </a:solidFill>
              </a:rPr>
            </a:br>
            <a:br>
              <a:rPr lang="en-US" sz="1600" dirty="0"/>
            </a:br>
            <a:endParaRPr lang="en-NZ" sz="1600" dirty="0">
              <a:solidFill>
                <a:schemeClr val="tx1"/>
              </a:solidFill>
            </a:endParaRPr>
          </a:p>
        </p:txBody>
      </p:sp>
      <p:sp>
        <p:nvSpPr>
          <p:cNvPr id="20" name="Content Placeholder 38">
            <a:extLst>
              <a:ext uri="{FF2B5EF4-FFF2-40B4-BE49-F238E27FC236}">
                <a16:creationId xmlns:a16="http://schemas.microsoft.com/office/drawing/2014/main" id="{2EDA4BCD-A2D1-401B-8E8B-CF9A59715E9D}"/>
              </a:ext>
            </a:extLst>
          </p:cNvPr>
          <p:cNvSpPr txBox="1">
            <a:spLocks/>
          </p:cNvSpPr>
          <p:nvPr/>
        </p:nvSpPr>
        <p:spPr>
          <a:xfrm>
            <a:off x="2869024" y="3814712"/>
            <a:ext cx="6430362" cy="331154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dirty="0"/>
              <a:t>The chief answered,</a:t>
            </a:r>
            <a:br>
              <a:rPr lang="en-US" dirty="0"/>
            </a:br>
            <a:r>
              <a:rPr lang="en-US" dirty="0"/>
              <a:t> ‘The wolf you feed well will win the battle.</a:t>
            </a:r>
            <a:r>
              <a:rPr lang="en-US" sz="1600" dirty="0"/>
              <a:t> </a:t>
            </a:r>
            <a:br>
              <a:rPr lang="en-US" sz="1600" dirty="0"/>
            </a:br>
            <a:endParaRPr lang="en-NZ" sz="16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711147-CF1F-C234-5DC4-604D3183D88A}"/>
              </a:ext>
            </a:extLst>
          </p:cNvPr>
          <p:cNvSpPr txBox="1"/>
          <p:nvPr/>
        </p:nvSpPr>
        <p:spPr>
          <a:xfrm>
            <a:off x="9443912" y="5550979"/>
            <a:ext cx="219733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r>
              <a:rPr lang="en-NZ" sz="1200" b="1" dirty="0">
                <a:solidFill>
                  <a:schemeClr val="bg1"/>
                </a:solidFill>
              </a:rPr>
              <a:t>Session One:  6  of  9 Slides</a:t>
            </a:r>
            <a:r>
              <a:rPr lang="en-NZ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F56543E9-AB21-E516-C187-567707B18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3347" y="4702117"/>
            <a:ext cx="5870977" cy="1172326"/>
          </a:xfrm>
        </p:spPr>
        <p:txBody>
          <a:bodyPr>
            <a:normAutofit/>
          </a:bodyPr>
          <a:lstStyle/>
          <a:p>
            <a:endParaRPr lang="en-NZ" sz="36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13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1970B-5EA3-46BA-93F0-9E8F54735FD6}"/>
              </a:ext>
            </a:extLst>
          </p:cNvPr>
          <p:cNvCxnSpPr>
            <a:cxnSpLocks/>
          </p:cNvCxnSpPr>
          <p:nvPr/>
        </p:nvCxnSpPr>
        <p:spPr>
          <a:xfrm>
            <a:off x="1286359" y="2184705"/>
            <a:ext cx="1379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72DF3BEB-D51D-4B72-A85D-210DE3DBD217}"/>
              </a:ext>
            </a:extLst>
          </p:cNvPr>
          <p:cNvSpPr/>
          <p:nvPr/>
        </p:nvSpPr>
        <p:spPr>
          <a:xfrm>
            <a:off x="0" y="1907117"/>
            <a:ext cx="122155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1BD8F74-3FAB-4D2F-9011-08BCB22BB306}"/>
              </a:ext>
            </a:extLst>
          </p:cNvPr>
          <p:cNvSpPr txBox="1"/>
          <p:nvPr/>
        </p:nvSpPr>
        <p:spPr>
          <a:xfrm>
            <a:off x="2738328" y="2226933"/>
            <a:ext cx="16845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Achievement</a:t>
            </a:r>
            <a:endParaRPr lang="en-NZ" sz="1800" dirty="0">
              <a:solidFill>
                <a:schemeClr val="accent1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B4F8F44-B3CA-493A-82B7-830FBAC790B9}"/>
              </a:ext>
            </a:extLst>
          </p:cNvPr>
          <p:cNvSpPr txBox="1"/>
          <p:nvPr/>
        </p:nvSpPr>
        <p:spPr>
          <a:xfrm>
            <a:off x="6508596" y="2252783"/>
            <a:ext cx="25210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Sweet Spot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6462381-32B0-4E56-B452-29455384C7C8}"/>
              </a:ext>
            </a:extLst>
          </p:cNvPr>
          <p:cNvSpPr txBox="1"/>
          <p:nvPr/>
        </p:nvSpPr>
        <p:spPr>
          <a:xfrm>
            <a:off x="-362375" y="3076458"/>
            <a:ext cx="623910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 Fruits of Labour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23729B-3444-460F-A284-27EF9B1803A2}"/>
              </a:ext>
            </a:extLst>
          </p:cNvPr>
          <p:cNvSpPr txBox="1"/>
          <p:nvPr/>
        </p:nvSpPr>
        <p:spPr>
          <a:xfrm>
            <a:off x="7822412" y="2943277"/>
            <a:ext cx="26262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 Love &amp; Peace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92F2F43-C898-458E-BEB7-0FA52F5311B5}"/>
              </a:ext>
            </a:extLst>
          </p:cNvPr>
          <p:cNvSpPr txBox="1"/>
          <p:nvPr/>
        </p:nvSpPr>
        <p:spPr>
          <a:xfrm>
            <a:off x="962628" y="3755331"/>
            <a:ext cx="35891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 INTEGRITY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EE92C23-F905-4185-B2F0-384B7AD5337F}"/>
              </a:ext>
            </a:extLst>
          </p:cNvPr>
          <p:cNvSpPr txBox="1"/>
          <p:nvPr/>
        </p:nvSpPr>
        <p:spPr>
          <a:xfrm>
            <a:off x="4747346" y="5589244"/>
            <a:ext cx="205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COMPASSION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F175977-7F74-457D-9DFD-2DB1C6BF9D28}"/>
              </a:ext>
            </a:extLst>
          </p:cNvPr>
          <p:cNvSpPr txBox="1"/>
          <p:nvPr/>
        </p:nvSpPr>
        <p:spPr>
          <a:xfrm>
            <a:off x="8244516" y="3531490"/>
            <a:ext cx="2318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 </a:t>
            </a:r>
            <a:r>
              <a:rPr lang="en-NZ" b="1" dirty="0">
                <a:solidFill>
                  <a:schemeClr val="accent1"/>
                </a:solidFill>
              </a:rPr>
              <a:t>Happy Home</a:t>
            </a:r>
            <a:endParaRPr lang="en-NZ" sz="1800" b="1" dirty="0">
              <a:solidFill>
                <a:schemeClr val="accent1"/>
              </a:solidFill>
            </a:endParaRPr>
          </a:p>
        </p:txBody>
      </p:sp>
      <p:sp>
        <p:nvSpPr>
          <p:cNvPr id="62" name="Content Placeholder 38">
            <a:extLst>
              <a:ext uri="{FF2B5EF4-FFF2-40B4-BE49-F238E27FC236}">
                <a16:creationId xmlns:a16="http://schemas.microsoft.com/office/drawing/2014/main" id="{762CEFFD-95B5-4124-BEC0-C152507126CC}"/>
              </a:ext>
            </a:extLst>
          </p:cNvPr>
          <p:cNvSpPr txBox="1">
            <a:spLocks/>
          </p:cNvSpPr>
          <p:nvPr/>
        </p:nvSpPr>
        <p:spPr>
          <a:xfrm>
            <a:off x="4575216" y="2762220"/>
            <a:ext cx="2305248" cy="1115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NZ" sz="4000" dirty="0"/>
              <a:t>SLICE OF HEAVEN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B113E90-65F9-45A7-A2D5-562D4FA9C0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5" t="29583" r="24444" b="46301"/>
          <a:stretch/>
        </p:blipFill>
        <p:spPr>
          <a:xfrm>
            <a:off x="-23589" y="26517"/>
            <a:ext cx="12215589" cy="192063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387991F-CF67-4B8D-8B38-55EF62AB96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5" t="29583" r="24444" b="46301"/>
          <a:stretch/>
        </p:blipFill>
        <p:spPr>
          <a:xfrm rot="10800000">
            <a:off x="23782" y="4843914"/>
            <a:ext cx="12215589" cy="2033089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28AFDF5-B0B5-4950-936C-EB7BE553AE4B}"/>
              </a:ext>
            </a:extLst>
          </p:cNvPr>
          <p:cNvSpPr txBox="1"/>
          <p:nvPr/>
        </p:nvSpPr>
        <p:spPr>
          <a:xfrm>
            <a:off x="4422898" y="2005682"/>
            <a:ext cx="2318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 Constant JOY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33015F3-A14E-48D6-A1B1-5DEC053F98F7}"/>
              </a:ext>
            </a:extLst>
          </p:cNvPr>
          <p:cNvSpPr txBox="1"/>
          <p:nvPr/>
        </p:nvSpPr>
        <p:spPr>
          <a:xfrm>
            <a:off x="6880464" y="4055494"/>
            <a:ext cx="231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Place of Contentment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323500-AD42-4765-B88A-90FC9FB763E3}"/>
              </a:ext>
            </a:extLst>
          </p:cNvPr>
          <p:cNvSpPr txBox="1"/>
          <p:nvPr/>
        </p:nvSpPr>
        <p:spPr>
          <a:xfrm>
            <a:off x="2033582" y="619398"/>
            <a:ext cx="826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What is your Slice of Heaven?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CB1B07-F2CA-4E05-B2D5-47DC31BB1D58}"/>
              </a:ext>
            </a:extLst>
          </p:cNvPr>
          <p:cNvSpPr txBox="1"/>
          <p:nvPr/>
        </p:nvSpPr>
        <p:spPr>
          <a:xfrm>
            <a:off x="4480220" y="4049271"/>
            <a:ext cx="23189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All the GOOD STUFF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E29F946-EE88-4407-A67E-27BC1C838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539" y="5833249"/>
            <a:ext cx="556631" cy="8706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BCDA00C-D7F5-4F9C-A22F-D01ED6750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789" y="5833249"/>
            <a:ext cx="475262" cy="8706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20720CD-C962-49FC-A688-6E18620AE3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9702" y="5833249"/>
            <a:ext cx="1428848" cy="8706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31989D-6AB5-36A5-EB63-E0DCC9F258DF}"/>
              </a:ext>
            </a:extLst>
          </p:cNvPr>
          <p:cNvSpPr txBox="1"/>
          <p:nvPr/>
        </p:nvSpPr>
        <p:spPr>
          <a:xfrm>
            <a:off x="9710130" y="5688243"/>
            <a:ext cx="212038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r>
              <a:rPr lang="en-NZ" sz="1200" b="1" dirty="0">
                <a:solidFill>
                  <a:schemeClr val="bg1"/>
                </a:solidFill>
              </a:rPr>
              <a:t>Session One:  7 of 11 slides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12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6462381-32B0-4E56-B452-29455384C7C8}"/>
              </a:ext>
            </a:extLst>
          </p:cNvPr>
          <p:cNvSpPr txBox="1"/>
          <p:nvPr/>
        </p:nvSpPr>
        <p:spPr>
          <a:xfrm>
            <a:off x="1001718" y="2685156"/>
            <a:ext cx="26630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 </a:t>
            </a:r>
            <a:r>
              <a:rPr lang="en-NZ" sz="2800" b="1" dirty="0">
                <a:solidFill>
                  <a:schemeClr val="accent1"/>
                </a:solidFill>
              </a:rPr>
              <a:t>REWARD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EE92C23-F905-4185-B2F0-384B7AD5337F}"/>
              </a:ext>
            </a:extLst>
          </p:cNvPr>
          <p:cNvSpPr txBox="1"/>
          <p:nvPr/>
        </p:nvSpPr>
        <p:spPr>
          <a:xfrm>
            <a:off x="4747346" y="5589244"/>
            <a:ext cx="2051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COMPASSION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8F175977-7F74-457D-9DFD-2DB1C6BF9D28}"/>
              </a:ext>
            </a:extLst>
          </p:cNvPr>
          <p:cNvSpPr txBox="1"/>
          <p:nvPr/>
        </p:nvSpPr>
        <p:spPr>
          <a:xfrm>
            <a:off x="7790931" y="2803649"/>
            <a:ext cx="396783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NZ" sz="2800" b="1" dirty="0">
                <a:solidFill>
                  <a:schemeClr val="accent1"/>
                </a:solidFill>
              </a:rPr>
              <a:t>STATE</a:t>
            </a:r>
            <a:r>
              <a:rPr lang="en-NZ" sz="1800" b="1" dirty="0">
                <a:solidFill>
                  <a:schemeClr val="accent1"/>
                </a:solidFill>
              </a:rPr>
              <a:t> </a:t>
            </a:r>
            <a:r>
              <a:rPr lang="en-NZ" sz="2800" b="1" dirty="0">
                <a:solidFill>
                  <a:schemeClr val="accent1"/>
                </a:solidFill>
              </a:rPr>
              <a:t>OF MIND</a:t>
            </a:r>
          </a:p>
        </p:txBody>
      </p:sp>
      <p:sp>
        <p:nvSpPr>
          <p:cNvPr id="62" name="Content Placeholder 38">
            <a:extLst>
              <a:ext uri="{FF2B5EF4-FFF2-40B4-BE49-F238E27FC236}">
                <a16:creationId xmlns:a16="http://schemas.microsoft.com/office/drawing/2014/main" id="{762CEFFD-95B5-4124-BEC0-C152507126CC}"/>
              </a:ext>
            </a:extLst>
          </p:cNvPr>
          <p:cNvSpPr txBox="1">
            <a:spLocks/>
          </p:cNvSpPr>
          <p:nvPr/>
        </p:nvSpPr>
        <p:spPr>
          <a:xfrm>
            <a:off x="4575216" y="2080796"/>
            <a:ext cx="2305248" cy="11157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NZ" sz="4000" dirty="0"/>
              <a:t>SLICE OF HEAVEN</a:t>
            </a:r>
          </a:p>
        </p:txBody>
      </p:sp>
      <p:pic>
        <p:nvPicPr>
          <p:cNvPr id="65" name="Picture 64">
            <a:extLst>
              <a:ext uri="{FF2B5EF4-FFF2-40B4-BE49-F238E27FC236}">
                <a16:creationId xmlns:a16="http://schemas.microsoft.com/office/drawing/2014/main" id="{BB113E90-65F9-45A7-A2D5-562D4FA9C0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5" t="29583" r="24444" b="46301"/>
          <a:stretch/>
        </p:blipFill>
        <p:spPr>
          <a:xfrm>
            <a:off x="-23589" y="26517"/>
            <a:ext cx="12215589" cy="1920636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0387991F-CF67-4B8D-8B38-55EF62AB96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5" t="29583" r="24444" b="46301"/>
          <a:stretch/>
        </p:blipFill>
        <p:spPr>
          <a:xfrm rot="10800000">
            <a:off x="23782" y="4843914"/>
            <a:ext cx="12215589" cy="203308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33015F3-A14E-48D6-A1B1-5DEC053F98F7}"/>
              </a:ext>
            </a:extLst>
          </p:cNvPr>
          <p:cNvSpPr txBox="1"/>
          <p:nvPr/>
        </p:nvSpPr>
        <p:spPr>
          <a:xfrm>
            <a:off x="3910926" y="3778306"/>
            <a:ext cx="4025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1800" b="1" dirty="0">
                <a:solidFill>
                  <a:schemeClr val="accent1"/>
                </a:solidFill>
              </a:rPr>
              <a:t>AND BOTH NEED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B323500-AD42-4765-B88A-90FC9FB763E3}"/>
              </a:ext>
            </a:extLst>
          </p:cNvPr>
          <p:cNvSpPr txBox="1"/>
          <p:nvPr/>
        </p:nvSpPr>
        <p:spPr>
          <a:xfrm>
            <a:off x="2033582" y="619398"/>
            <a:ext cx="8261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600" b="1" dirty="0">
                <a:solidFill>
                  <a:schemeClr val="bg1"/>
                </a:solidFill>
              </a:rPr>
              <a:t>What is your Slice of Heaven?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7CB1B07-F2CA-4E05-B2D5-47DC31BB1D58}"/>
              </a:ext>
            </a:extLst>
          </p:cNvPr>
          <p:cNvSpPr txBox="1"/>
          <p:nvPr/>
        </p:nvSpPr>
        <p:spPr>
          <a:xfrm>
            <a:off x="4613783" y="3319092"/>
            <a:ext cx="23189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b="1" dirty="0">
                <a:solidFill>
                  <a:schemeClr val="accent1"/>
                </a:solidFill>
              </a:rPr>
              <a:t>IS BOTH</a:t>
            </a:r>
            <a:endParaRPr lang="en-NZ" sz="1800" b="1" dirty="0">
              <a:solidFill>
                <a:schemeClr val="accent1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E29F946-EE88-4407-A67E-27BC1C838E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2539" y="5833249"/>
            <a:ext cx="556631" cy="87065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BCDA00C-D7F5-4F9C-A22F-D01ED67501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789" y="5833249"/>
            <a:ext cx="475262" cy="87065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20720CD-C962-49FC-A688-6E18620AE3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79702" y="5833249"/>
            <a:ext cx="1428848" cy="87065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CCB6DD7-9704-498A-BEC2-9240FC5CF92C}"/>
              </a:ext>
            </a:extLst>
          </p:cNvPr>
          <p:cNvSpPr txBox="1"/>
          <p:nvPr/>
        </p:nvSpPr>
        <p:spPr>
          <a:xfrm>
            <a:off x="4071676" y="4221590"/>
            <a:ext cx="402505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3200" b="1" dirty="0">
                <a:solidFill>
                  <a:schemeClr val="accent1"/>
                </a:solidFill>
              </a:rPr>
              <a:t>PROTECTING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5328819-4B62-453B-B4CB-3E51EC7C5476}"/>
              </a:ext>
            </a:extLst>
          </p:cNvPr>
          <p:cNvSpPr txBox="1"/>
          <p:nvPr/>
        </p:nvSpPr>
        <p:spPr>
          <a:xfrm>
            <a:off x="8096733" y="1934836"/>
            <a:ext cx="4095267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endParaRPr lang="en-NZ" sz="2800" b="1" dirty="0">
              <a:solidFill>
                <a:schemeClr val="accen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60230D-50CB-C215-9968-2138DFDBF85A}"/>
              </a:ext>
            </a:extLst>
          </p:cNvPr>
          <p:cNvSpPr txBox="1"/>
          <p:nvPr/>
        </p:nvSpPr>
        <p:spPr>
          <a:xfrm>
            <a:off x="9443912" y="5550979"/>
            <a:ext cx="207871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endParaRPr lang="en-NZ" sz="1200" b="1" dirty="0"/>
          </a:p>
          <a:p>
            <a:r>
              <a:rPr lang="en-NZ" sz="1200" b="1" dirty="0">
                <a:solidFill>
                  <a:schemeClr val="bg1"/>
                </a:solidFill>
              </a:rPr>
              <a:t>Session One: 8 of 11 slides</a:t>
            </a:r>
            <a:endParaRPr lang="en-N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42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9" grpId="0" animBg="1"/>
      <p:bldP spid="19" grpId="0"/>
      <p:bldP spid="3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tangle 212">
            <a:extLst>
              <a:ext uri="{FF2B5EF4-FFF2-40B4-BE49-F238E27FC236}">
                <a16:creationId xmlns:a16="http://schemas.microsoft.com/office/drawing/2014/main" id="{FAEA0BE8-C78C-4CFF-8B4B-FE1086843B38}"/>
              </a:ext>
            </a:extLst>
          </p:cNvPr>
          <p:cNvSpPr/>
          <p:nvPr/>
        </p:nvSpPr>
        <p:spPr>
          <a:xfrm>
            <a:off x="-23590" y="1897820"/>
            <a:ext cx="12215589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pic>
        <p:nvPicPr>
          <p:cNvPr id="212" name="Picture 211">
            <a:extLst>
              <a:ext uri="{FF2B5EF4-FFF2-40B4-BE49-F238E27FC236}">
                <a16:creationId xmlns:a16="http://schemas.microsoft.com/office/drawing/2014/main" id="{C126E71F-EA1F-4F87-88E2-0C19F0B05E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435" t="29583" r="24444" b="46301"/>
          <a:stretch/>
        </p:blipFill>
        <p:spPr>
          <a:xfrm>
            <a:off x="-23589" y="26517"/>
            <a:ext cx="12215589" cy="18735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98524EC-0381-4EB0-B0A4-6D0DF8DD6E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806102" y="4523621"/>
            <a:ext cx="1443380" cy="316508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211970B-5EA3-46BA-93F0-9E8F54735FD6}"/>
              </a:ext>
            </a:extLst>
          </p:cNvPr>
          <p:cNvCxnSpPr>
            <a:cxnSpLocks/>
          </p:cNvCxnSpPr>
          <p:nvPr/>
        </p:nvCxnSpPr>
        <p:spPr>
          <a:xfrm>
            <a:off x="1286359" y="2184705"/>
            <a:ext cx="13793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7A96F797-D279-448A-9848-940A7F32CC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9088897" y="2165637"/>
            <a:ext cx="1889604" cy="395415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39" name="Content Placeholder 38">
            <a:extLst>
              <a:ext uri="{FF2B5EF4-FFF2-40B4-BE49-F238E27FC236}">
                <a16:creationId xmlns:a16="http://schemas.microsoft.com/office/drawing/2014/main" id="{75C4A93F-28A8-4308-A75D-F04231F45FE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10977141" y="3937000"/>
            <a:ext cx="1573212" cy="4191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NZ" sz="2800" b="1" dirty="0">
                <a:solidFill>
                  <a:schemeClr val="tx1"/>
                </a:solidFill>
              </a:rPr>
              <a:t>HATE</a:t>
            </a:r>
          </a:p>
        </p:txBody>
      </p:sp>
      <p:sp>
        <p:nvSpPr>
          <p:cNvPr id="60" name="Content Placeholder 38">
            <a:extLst>
              <a:ext uri="{FF2B5EF4-FFF2-40B4-BE49-F238E27FC236}">
                <a16:creationId xmlns:a16="http://schemas.microsoft.com/office/drawing/2014/main" id="{9E39C540-DA09-4923-B553-BE1B885469A1}"/>
              </a:ext>
            </a:extLst>
          </p:cNvPr>
          <p:cNvSpPr txBox="1">
            <a:spLocks/>
          </p:cNvSpPr>
          <p:nvPr/>
        </p:nvSpPr>
        <p:spPr>
          <a:xfrm>
            <a:off x="5417312" y="3013480"/>
            <a:ext cx="1648038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NZ" sz="2800" dirty="0"/>
          </a:p>
        </p:txBody>
      </p:sp>
      <p:graphicFrame>
        <p:nvGraphicFramePr>
          <p:cNvPr id="117" name="Table 117">
            <a:extLst>
              <a:ext uri="{FF2B5EF4-FFF2-40B4-BE49-F238E27FC236}">
                <a16:creationId xmlns:a16="http://schemas.microsoft.com/office/drawing/2014/main" id="{5C903E5B-2BF0-4D0F-B1D0-5BB3F5E58A68}"/>
              </a:ext>
            </a:extLst>
          </p:cNvPr>
          <p:cNvGraphicFramePr>
            <a:graphicFrameLocks noGrp="1"/>
          </p:cNvGraphicFramePr>
          <p:nvPr/>
        </p:nvGraphicFramePr>
        <p:xfrm>
          <a:off x="2162015" y="2417755"/>
          <a:ext cx="6517776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58888">
                  <a:extLst>
                    <a:ext uri="{9D8B030D-6E8A-4147-A177-3AD203B41FA5}">
                      <a16:colId xmlns:a16="http://schemas.microsoft.com/office/drawing/2014/main" val="2501999625"/>
                    </a:ext>
                  </a:extLst>
                </a:gridCol>
                <a:gridCol w="3258888">
                  <a:extLst>
                    <a:ext uri="{9D8B030D-6E8A-4147-A177-3AD203B41FA5}">
                      <a16:colId xmlns:a16="http://schemas.microsoft.com/office/drawing/2014/main" val="3283644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Z" sz="1800" dirty="0">
                          <a:solidFill>
                            <a:schemeClr val="accent1"/>
                          </a:solidFill>
                        </a:rPr>
                        <a:t>PATIENCE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dirty="0">
                          <a:solidFill>
                            <a:schemeClr val="tx1"/>
                          </a:solidFill>
                        </a:rPr>
                        <a:t>IMPATIENCE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208413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1"/>
                          </a:solidFill>
                        </a:rPr>
                        <a:t>PEACE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CHAOS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3114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1"/>
                          </a:solidFill>
                        </a:rPr>
                        <a:t> JOY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SAD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40175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1"/>
                          </a:solidFill>
                        </a:rPr>
                        <a:t>    KINDNESS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UNKINDNESS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45354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1"/>
                          </a:solidFill>
                        </a:rPr>
                        <a:t>INTEGRITY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DISHONESTY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09092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1"/>
                          </a:solidFill>
                        </a:rPr>
                        <a:t>  COMPASSION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INCOMPASSIONATE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1755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1"/>
                          </a:solidFill>
                        </a:rPr>
                        <a:t> SELF CONTROL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ILL DISCIPLINE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1731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NZ" sz="1800" b="1" dirty="0">
                          <a:solidFill>
                            <a:schemeClr val="accent1"/>
                          </a:solidFill>
                        </a:rPr>
                        <a:t> LOYALTY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sz="1800" b="1" dirty="0">
                          <a:solidFill>
                            <a:schemeClr val="tx1"/>
                          </a:solidFill>
                        </a:rPr>
                        <a:t>DISLOYALTY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8487414"/>
                  </a:ext>
                </a:extLst>
              </a:tr>
            </a:tbl>
          </a:graphicData>
        </a:graphic>
      </p:graphicFrame>
      <p:pic>
        <p:nvPicPr>
          <p:cNvPr id="118" name="Picture 117">
            <a:extLst>
              <a:ext uri="{FF2B5EF4-FFF2-40B4-BE49-F238E27FC236}">
                <a16:creationId xmlns:a16="http://schemas.microsoft.com/office/drawing/2014/main" id="{140AED01-87E0-48D8-A5C7-D015714EF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737" y="2215701"/>
            <a:ext cx="1806024" cy="3954155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sp>
        <p:nvSpPr>
          <p:cNvPr id="119" name="Content Placeholder 38">
            <a:extLst>
              <a:ext uri="{FF2B5EF4-FFF2-40B4-BE49-F238E27FC236}">
                <a16:creationId xmlns:a16="http://schemas.microsoft.com/office/drawing/2014/main" id="{ABF77370-48B4-46D4-9061-9218B8CBF6B3}"/>
              </a:ext>
            </a:extLst>
          </p:cNvPr>
          <p:cNvSpPr txBox="1">
            <a:spLocks/>
          </p:cNvSpPr>
          <p:nvPr/>
        </p:nvSpPr>
        <p:spPr>
          <a:xfrm>
            <a:off x="-23589" y="3918061"/>
            <a:ext cx="1572864" cy="4192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Segoe UI" panose="020B0502040204020203" pitchFamily="34" charset="0"/>
              <a:buChar char=" "/>
              <a:defRPr sz="18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5088" indent="-65088" algn="l" defTabSz="914400" rtl="0" eaLnBrk="1" latinLnBrk="0" hangingPunct="1">
              <a:lnSpc>
                <a:spcPct val="150000"/>
              </a:lnSpc>
              <a:spcBef>
                <a:spcPts val="1800"/>
              </a:spcBef>
              <a:spcAft>
                <a:spcPts val="600"/>
              </a:spcAft>
              <a:buFont typeface="Segoe UI" panose="020B0502040204020203" pitchFamily="34" charset="0"/>
              <a:buChar char=" 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715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93788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sz="2800" dirty="0"/>
              <a:t>AROHA</a:t>
            </a:r>
          </a:p>
        </p:txBody>
      </p:sp>
      <p:sp>
        <p:nvSpPr>
          <p:cNvPr id="125" name="Flowchart: Or 124">
            <a:extLst>
              <a:ext uri="{FF2B5EF4-FFF2-40B4-BE49-F238E27FC236}">
                <a16:creationId xmlns:a16="http://schemas.microsoft.com/office/drawing/2014/main" id="{234C0812-33AD-482A-907C-84A2CC9403DE}"/>
              </a:ext>
            </a:extLst>
          </p:cNvPr>
          <p:cNvSpPr/>
          <p:nvPr/>
        </p:nvSpPr>
        <p:spPr>
          <a:xfrm>
            <a:off x="2979120" y="2908866"/>
            <a:ext cx="139482" cy="54711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6" name="Flowchart: Or 125">
            <a:extLst>
              <a:ext uri="{FF2B5EF4-FFF2-40B4-BE49-F238E27FC236}">
                <a16:creationId xmlns:a16="http://schemas.microsoft.com/office/drawing/2014/main" id="{3BB61491-7155-452A-84B5-F4787B22310B}"/>
              </a:ext>
            </a:extLst>
          </p:cNvPr>
          <p:cNvSpPr/>
          <p:nvPr/>
        </p:nvSpPr>
        <p:spPr>
          <a:xfrm>
            <a:off x="2979120" y="3047176"/>
            <a:ext cx="139482" cy="54711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7" name="Flowchart: Or 126">
            <a:extLst>
              <a:ext uri="{FF2B5EF4-FFF2-40B4-BE49-F238E27FC236}">
                <a16:creationId xmlns:a16="http://schemas.microsoft.com/office/drawing/2014/main" id="{9A05C0DA-2697-4977-9826-25E8BA6DDA6F}"/>
              </a:ext>
            </a:extLst>
          </p:cNvPr>
          <p:cNvSpPr/>
          <p:nvPr/>
        </p:nvSpPr>
        <p:spPr>
          <a:xfrm>
            <a:off x="2979120" y="3276524"/>
            <a:ext cx="139482" cy="54711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28" name="Flowchart: Or 127">
            <a:extLst>
              <a:ext uri="{FF2B5EF4-FFF2-40B4-BE49-F238E27FC236}">
                <a16:creationId xmlns:a16="http://schemas.microsoft.com/office/drawing/2014/main" id="{71C8BE06-0DA3-4470-8CC8-F597F769820A}"/>
              </a:ext>
            </a:extLst>
          </p:cNvPr>
          <p:cNvSpPr/>
          <p:nvPr/>
        </p:nvSpPr>
        <p:spPr>
          <a:xfrm>
            <a:off x="2980140" y="3478516"/>
            <a:ext cx="139482" cy="54711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0" name="Flowchart: Or 129">
            <a:extLst>
              <a:ext uri="{FF2B5EF4-FFF2-40B4-BE49-F238E27FC236}">
                <a16:creationId xmlns:a16="http://schemas.microsoft.com/office/drawing/2014/main" id="{B20ACDC9-3FEE-461C-9F2A-F3F563306120}"/>
              </a:ext>
            </a:extLst>
          </p:cNvPr>
          <p:cNvSpPr/>
          <p:nvPr/>
        </p:nvSpPr>
        <p:spPr>
          <a:xfrm>
            <a:off x="2979120" y="3646413"/>
            <a:ext cx="139482" cy="54711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1" name="Flowchart: Or 130">
            <a:extLst>
              <a:ext uri="{FF2B5EF4-FFF2-40B4-BE49-F238E27FC236}">
                <a16:creationId xmlns:a16="http://schemas.microsoft.com/office/drawing/2014/main" id="{EA28A23E-E2BE-463D-8707-F109416EA72C}"/>
              </a:ext>
            </a:extLst>
          </p:cNvPr>
          <p:cNvSpPr/>
          <p:nvPr/>
        </p:nvSpPr>
        <p:spPr>
          <a:xfrm>
            <a:off x="2963622" y="2761786"/>
            <a:ext cx="139482" cy="54711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2" name="Flowchart: Or 131">
            <a:extLst>
              <a:ext uri="{FF2B5EF4-FFF2-40B4-BE49-F238E27FC236}">
                <a16:creationId xmlns:a16="http://schemas.microsoft.com/office/drawing/2014/main" id="{4D6B6DBF-D150-4B9A-B674-A9009B302828}"/>
              </a:ext>
            </a:extLst>
          </p:cNvPr>
          <p:cNvSpPr/>
          <p:nvPr/>
        </p:nvSpPr>
        <p:spPr>
          <a:xfrm>
            <a:off x="2979120" y="3828397"/>
            <a:ext cx="139482" cy="54711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33" name="Flowchart: Or 132">
            <a:extLst>
              <a:ext uri="{FF2B5EF4-FFF2-40B4-BE49-F238E27FC236}">
                <a16:creationId xmlns:a16="http://schemas.microsoft.com/office/drawing/2014/main" id="{999F366B-0DFB-439A-AF24-2CECFD8EF8B4}"/>
              </a:ext>
            </a:extLst>
          </p:cNvPr>
          <p:cNvSpPr/>
          <p:nvPr/>
        </p:nvSpPr>
        <p:spPr>
          <a:xfrm>
            <a:off x="2979120" y="4057806"/>
            <a:ext cx="139482" cy="54711"/>
          </a:xfrm>
          <a:prstGeom prst="flowChar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F57147FB-6E05-4810-9658-EBEDA2A39067}"/>
              </a:ext>
            </a:extLst>
          </p:cNvPr>
          <p:cNvCxnSpPr>
            <a:cxnSpLocks/>
          </p:cNvCxnSpPr>
          <p:nvPr/>
        </p:nvCxnSpPr>
        <p:spPr>
          <a:xfrm flipV="1">
            <a:off x="3187913" y="2622062"/>
            <a:ext cx="889412" cy="1397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9A914ECB-9532-4F54-9B2D-4DC5CD0167BA}"/>
              </a:ext>
            </a:extLst>
          </p:cNvPr>
          <p:cNvCxnSpPr>
            <a:cxnSpLocks/>
          </p:cNvCxnSpPr>
          <p:nvPr/>
        </p:nvCxnSpPr>
        <p:spPr>
          <a:xfrm>
            <a:off x="3340313" y="2914187"/>
            <a:ext cx="737012" cy="493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D9FA1433-468C-4E30-A99D-D01D0F6EB6BD}"/>
              </a:ext>
            </a:extLst>
          </p:cNvPr>
          <p:cNvCxnSpPr>
            <a:cxnSpLocks/>
          </p:cNvCxnSpPr>
          <p:nvPr/>
        </p:nvCxnSpPr>
        <p:spPr>
          <a:xfrm>
            <a:off x="3340313" y="3089341"/>
            <a:ext cx="1246677" cy="214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B4AEA930-3F76-40AC-8667-21F53FA51BC2}"/>
              </a:ext>
            </a:extLst>
          </p:cNvPr>
          <p:cNvCxnSpPr>
            <a:cxnSpLocks/>
          </p:cNvCxnSpPr>
          <p:nvPr/>
        </p:nvCxnSpPr>
        <p:spPr>
          <a:xfrm>
            <a:off x="3221015" y="3303879"/>
            <a:ext cx="733396" cy="3274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47BBE29B-6E8C-4CB7-8D79-59239ADA68B6}"/>
              </a:ext>
            </a:extLst>
          </p:cNvPr>
          <p:cNvCxnSpPr>
            <a:cxnSpLocks/>
          </p:cNvCxnSpPr>
          <p:nvPr/>
        </p:nvCxnSpPr>
        <p:spPr>
          <a:xfrm>
            <a:off x="3173284" y="3498274"/>
            <a:ext cx="781127" cy="4659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A602B8C0-A146-4451-AE9B-F4A361B5ED61}"/>
              </a:ext>
            </a:extLst>
          </p:cNvPr>
          <p:cNvCxnSpPr>
            <a:cxnSpLocks/>
          </p:cNvCxnSpPr>
          <p:nvPr/>
        </p:nvCxnSpPr>
        <p:spPr>
          <a:xfrm>
            <a:off x="3172264" y="3700064"/>
            <a:ext cx="515316" cy="5375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82A73055-77BD-47CB-9F05-4B8CD8D16B6C}"/>
              </a:ext>
            </a:extLst>
          </p:cNvPr>
          <p:cNvCxnSpPr>
            <a:cxnSpLocks/>
          </p:cNvCxnSpPr>
          <p:nvPr/>
        </p:nvCxnSpPr>
        <p:spPr>
          <a:xfrm>
            <a:off x="3161219" y="3894887"/>
            <a:ext cx="331489" cy="5462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3F0E8E69-7836-4EAC-B273-DBD83A6B99A8}"/>
              </a:ext>
            </a:extLst>
          </p:cNvPr>
          <p:cNvCxnSpPr>
            <a:cxnSpLocks/>
          </p:cNvCxnSpPr>
          <p:nvPr/>
        </p:nvCxnSpPr>
        <p:spPr>
          <a:xfrm>
            <a:off x="3131785" y="4205809"/>
            <a:ext cx="360923" cy="7986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Flowchart: Or 159">
            <a:extLst>
              <a:ext uri="{FF2B5EF4-FFF2-40B4-BE49-F238E27FC236}">
                <a16:creationId xmlns:a16="http://schemas.microsoft.com/office/drawing/2014/main" id="{83FACA10-177D-427A-AA11-FA3C37162EE0}"/>
              </a:ext>
            </a:extLst>
          </p:cNvPr>
          <p:cNvSpPr/>
          <p:nvPr/>
        </p:nvSpPr>
        <p:spPr>
          <a:xfrm>
            <a:off x="8840056" y="2664568"/>
            <a:ext cx="139482" cy="54711"/>
          </a:xfrm>
          <a:prstGeom prst="flowChar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1" name="Flowchart: Or 160">
            <a:extLst>
              <a:ext uri="{FF2B5EF4-FFF2-40B4-BE49-F238E27FC236}">
                <a16:creationId xmlns:a16="http://schemas.microsoft.com/office/drawing/2014/main" id="{5AFD8E3E-A879-416F-9DDA-9BD7D0A59A2B}"/>
              </a:ext>
            </a:extLst>
          </p:cNvPr>
          <p:cNvSpPr/>
          <p:nvPr/>
        </p:nvSpPr>
        <p:spPr>
          <a:xfrm>
            <a:off x="8840056" y="2845842"/>
            <a:ext cx="139482" cy="54711"/>
          </a:xfrm>
          <a:prstGeom prst="flowChar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2" name="Flowchart: Or 161">
            <a:extLst>
              <a:ext uri="{FF2B5EF4-FFF2-40B4-BE49-F238E27FC236}">
                <a16:creationId xmlns:a16="http://schemas.microsoft.com/office/drawing/2014/main" id="{96627D31-2CB7-472F-92DC-723AFD2F52F3}"/>
              </a:ext>
            </a:extLst>
          </p:cNvPr>
          <p:cNvSpPr/>
          <p:nvPr/>
        </p:nvSpPr>
        <p:spPr>
          <a:xfrm>
            <a:off x="8824542" y="3069428"/>
            <a:ext cx="139482" cy="54711"/>
          </a:xfrm>
          <a:prstGeom prst="flowChar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3" name="Flowchart: Or 162">
            <a:extLst>
              <a:ext uri="{FF2B5EF4-FFF2-40B4-BE49-F238E27FC236}">
                <a16:creationId xmlns:a16="http://schemas.microsoft.com/office/drawing/2014/main" id="{CABCE939-AE9C-430C-B8A6-2C8719AF8A01}"/>
              </a:ext>
            </a:extLst>
          </p:cNvPr>
          <p:cNvSpPr/>
          <p:nvPr/>
        </p:nvSpPr>
        <p:spPr>
          <a:xfrm>
            <a:off x="8814603" y="3231726"/>
            <a:ext cx="139482" cy="54711"/>
          </a:xfrm>
          <a:prstGeom prst="flowChar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4" name="Flowchart: Or 163">
            <a:extLst>
              <a:ext uri="{FF2B5EF4-FFF2-40B4-BE49-F238E27FC236}">
                <a16:creationId xmlns:a16="http://schemas.microsoft.com/office/drawing/2014/main" id="{0A3838C7-0EBF-4C37-A3D2-F11204B04ECB}"/>
              </a:ext>
            </a:extLst>
          </p:cNvPr>
          <p:cNvSpPr/>
          <p:nvPr/>
        </p:nvSpPr>
        <p:spPr>
          <a:xfrm>
            <a:off x="8820178" y="3385724"/>
            <a:ext cx="139482" cy="54711"/>
          </a:xfrm>
          <a:prstGeom prst="flowChar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5" name="Flowchart: Or 164">
            <a:extLst>
              <a:ext uri="{FF2B5EF4-FFF2-40B4-BE49-F238E27FC236}">
                <a16:creationId xmlns:a16="http://schemas.microsoft.com/office/drawing/2014/main" id="{54325E70-CF08-4DAC-8BC7-1553B6E2F765}"/>
              </a:ext>
            </a:extLst>
          </p:cNvPr>
          <p:cNvSpPr/>
          <p:nvPr/>
        </p:nvSpPr>
        <p:spPr>
          <a:xfrm>
            <a:off x="8824514" y="3539197"/>
            <a:ext cx="139482" cy="54711"/>
          </a:xfrm>
          <a:prstGeom prst="flowChar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6" name="Flowchart: Or 165">
            <a:extLst>
              <a:ext uri="{FF2B5EF4-FFF2-40B4-BE49-F238E27FC236}">
                <a16:creationId xmlns:a16="http://schemas.microsoft.com/office/drawing/2014/main" id="{1942E70D-089F-4125-B458-F1D4EC740C03}"/>
              </a:ext>
            </a:extLst>
          </p:cNvPr>
          <p:cNvSpPr/>
          <p:nvPr/>
        </p:nvSpPr>
        <p:spPr>
          <a:xfrm>
            <a:off x="8817170" y="3690554"/>
            <a:ext cx="139482" cy="54711"/>
          </a:xfrm>
          <a:prstGeom prst="flowChar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7" name="Flowchart: Or 166">
            <a:extLst>
              <a:ext uri="{FF2B5EF4-FFF2-40B4-BE49-F238E27FC236}">
                <a16:creationId xmlns:a16="http://schemas.microsoft.com/office/drawing/2014/main" id="{4159A87D-EBC5-46A8-B161-0D012ED8C380}"/>
              </a:ext>
            </a:extLst>
          </p:cNvPr>
          <p:cNvSpPr/>
          <p:nvPr/>
        </p:nvSpPr>
        <p:spPr>
          <a:xfrm>
            <a:off x="8840056" y="3909559"/>
            <a:ext cx="139482" cy="54711"/>
          </a:xfrm>
          <a:prstGeom prst="flowChar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F06C88FA-789F-478E-89E9-6B9673A75BBD}"/>
              </a:ext>
            </a:extLst>
          </p:cNvPr>
          <p:cNvCxnSpPr>
            <a:cxnSpLocks/>
          </p:cNvCxnSpPr>
          <p:nvPr/>
        </p:nvCxnSpPr>
        <p:spPr>
          <a:xfrm flipH="1">
            <a:off x="7954433" y="4055727"/>
            <a:ext cx="885623" cy="111205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B433A3D4-6C25-46D4-ADE7-261444577F12}"/>
              </a:ext>
            </a:extLst>
          </p:cNvPr>
          <p:cNvCxnSpPr>
            <a:cxnSpLocks/>
          </p:cNvCxnSpPr>
          <p:nvPr/>
        </p:nvCxnSpPr>
        <p:spPr>
          <a:xfrm flipH="1">
            <a:off x="8059851" y="3809008"/>
            <a:ext cx="795704" cy="8327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876FCEB0-CE68-4822-B39A-50891C2E2017}"/>
              </a:ext>
            </a:extLst>
          </p:cNvPr>
          <p:cNvCxnSpPr>
            <a:cxnSpLocks/>
          </p:cNvCxnSpPr>
          <p:nvPr/>
        </p:nvCxnSpPr>
        <p:spPr>
          <a:xfrm flipH="1">
            <a:off x="8059851" y="3631348"/>
            <a:ext cx="735247" cy="60627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3E1B691B-5EB7-420F-BC02-EE34CA66465D}"/>
              </a:ext>
            </a:extLst>
          </p:cNvPr>
          <p:cNvCxnSpPr>
            <a:cxnSpLocks/>
          </p:cNvCxnSpPr>
          <p:nvPr/>
        </p:nvCxnSpPr>
        <p:spPr>
          <a:xfrm flipH="1">
            <a:off x="7659158" y="3434141"/>
            <a:ext cx="1138669" cy="62158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03DC98AC-1842-4F66-91C9-575C220A31A4}"/>
              </a:ext>
            </a:extLst>
          </p:cNvPr>
          <p:cNvCxnSpPr>
            <a:cxnSpLocks/>
          </p:cNvCxnSpPr>
          <p:nvPr/>
        </p:nvCxnSpPr>
        <p:spPr>
          <a:xfrm flipH="1">
            <a:off x="7554689" y="3283115"/>
            <a:ext cx="1202420" cy="44873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BE8F37E6-ADDB-4A40-9C33-0DD6D592A98E}"/>
              </a:ext>
            </a:extLst>
          </p:cNvPr>
          <p:cNvCxnSpPr>
            <a:cxnSpLocks/>
          </p:cNvCxnSpPr>
          <p:nvPr/>
        </p:nvCxnSpPr>
        <p:spPr>
          <a:xfrm flipH="1">
            <a:off x="6584905" y="3120492"/>
            <a:ext cx="2176725" cy="24791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E3E1B412-E9B7-471F-A9F0-0D30A76D627C}"/>
              </a:ext>
            </a:extLst>
          </p:cNvPr>
          <p:cNvCxnSpPr>
            <a:cxnSpLocks/>
          </p:cNvCxnSpPr>
          <p:nvPr/>
        </p:nvCxnSpPr>
        <p:spPr>
          <a:xfrm flipH="1">
            <a:off x="6597452" y="2873178"/>
            <a:ext cx="2176724" cy="13178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B2777033-9E51-4D9F-9CE8-3D66FFAAD1DD}"/>
              </a:ext>
            </a:extLst>
          </p:cNvPr>
          <p:cNvCxnSpPr>
            <a:cxnSpLocks/>
          </p:cNvCxnSpPr>
          <p:nvPr/>
        </p:nvCxnSpPr>
        <p:spPr>
          <a:xfrm flipH="1" flipV="1">
            <a:off x="7399009" y="2622062"/>
            <a:ext cx="1331689" cy="62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44">
            <a:extLst>
              <a:ext uri="{FF2B5EF4-FFF2-40B4-BE49-F238E27FC236}">
                <a16:creationId xmlns:a16="http://schemas.microsoft.com/office/drawing/2014/main" id="{DC42F673-D4FE-40AF-8935-E97214D0E6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3758" y="344905"/>
            <a:ext cx="870136" cy="1361027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29456F5-65C6-44A8-9F6E-B77DCEB61D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8443" y="344905"/>
            <a:ext cx="742939" cy="136102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0586985E-6CA8-497A-96CF-FB099D73F1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81382" y="344905"/>
            <a:ext cx="2233602" cy="13610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6FBA7E-3CC6-AE56-F1DC-9D5E72FD64F8}"/>
              </a:ext>
            </a:extLst>
          </p:cNvPr>
          <p:cNvSpPr txBox="1"/>
          <p:nvPr/>
        </p:nvSpPr>
        <p:spPr>
          <a:xfrm>
            <a:off x="8979538" y="6331907"/>
            <a:ext cx="2353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Session One: 9 of 11 slides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42780"/>
      </p:ext>
    </p:extLst>
  </p:cSld>
  <p:clrMapOvr>
    <a:masterClrMapping/>
  </p:clrMapOvr>
</p:sld>
</file>

<file path=ppt/theme/theme1.xml><?xml version="1.0" encoding="utf-8"?>
<a:theme xmlns:a="http://schemas.openxmlformats.org/drawingml/2006/main" name="Amaze Theme">
  <a:themeElements>
    <a:clrScheme name="Amaze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107C10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6411256.potx" id="{98B5B306-FFD1-4FBB-801B-9213364F33A8}" vid="{78ABC6E9-7907-4F03-B4EB-AC0B7FBE305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  <Status xmlns="71af3243-3dd4-4a8d-8c0d-dd76da1f02a5">Not started</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6e0ed944f324437a1628d920c25a1c7c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edbd56de57fb331bd1e5e8af7e1d85f1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89E9E9-CE08-455B-9B22-675497F5CD5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47449C20-468D-43AC-BAA9-5AF10C1B7F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D1E4E54-D823-4696-BBE2-5A8AE79AD47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Want to amaze your students </Template>
  <TotalTime>10721</TotalTime>
  <Words>984</Words>
  <Application>Microsoft Macintosh PowerPoint</Application>
  <PresentationFormat>Widescreen</PresentationFormat>
  <Paragraphs>146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Segoe UI</vt:lpstr>
      <vt:lpstr>Segoe UI Black</vt:lpstr>
      <vt:lpstr>Segoe UI Light</vt:lpstr>
      <vt:lpstr>Wingdings</vt:lpstr>
      <vt:lpstr>Amaze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Wesley Faleolo</dc:creator>
  <cp:lastModifiedBy>Khaylitsha Lolohea</cp:lastModifiedBy>
  <cp:revision>215</cp:revision>
  <dcterms:created xsi:type="dcterms:W3CDTF">2021-08-23T01:56:41Z</dcterms:created>
  <dcterms:modified xsi:type="dcterms:W3CDTF">2024-03-14T00:40:59Z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